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75" r:id="rId14"/>
    <p:sldId id="271" r:id="rId15"/>
    <p:sldId id="268" r:id="rId16"/>
    <p:sldId id="270" r:id="rId17"/>
    <p:sldId id="274" r:id="rId18"/>
    <p:sldId id="276" r:id="rId19"/>
    <p:sldId id="277" r:id="rId20"/>
    <p:sldId id="278" r:id="rId21"/>
    <p:sldId id="272" r:id="rId22"/>
    <p:sldId id="273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9A1D44-E941-5C6A-B4BD-C36EC73480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A6A4D08-CED5-CE10-6EF6-455703C39F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FB28CB-5149-635D-BC7A-0D45BAACEC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0AEBD-FA94-4B76-BD50-09F23D56E91F}" type="datetimeFigureOut">
              <a:rPr lang="en-GB" smtClean="0"/>
              <a:t>12/02/2026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96FE9B-7210-C4D1-3580-11EBF2BEA4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186B05-189D-41F1-29F4-B890EA7BD6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387DD-1D22-43B2-AA8E-153F974354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52856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3829F3-CBDA-553D-48D4-53A23AFAD0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F7CF42-52FA-E1DC-5232-4CADC6E93B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101E69-28EB-7E2B-B718-D2E5CCD1A4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0AEBD-FA94-4B76-BD50-09F23D56E91F}" type="datetimeFigureOut">
              <a:rPr lang="en-GB" smtClean="0"/>
              <a:t>12/02/2026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989653-4FCA-B9C6-4FA6-110D26F62E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659007-D31B-7DD1-3C33-A6B610AA77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387DD-1D22-43B2-AA8E-153F974354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10803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F77E00-FA5C-6C89-924C-354A9D139F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4EB2C0-87E4-D614-1B7E-7AC07EDE1E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4B56DD-C9EA-C393-ED57-6CDC2948F7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0AEBD-FA94-4B76-BD50-09F23D56E91F}" type="datetimeFigureOut">
              <a:rPr lang="en-GB" smtClean="0"/>
              <a:t>12/02/2026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D07D4A-3B3D-A126-1F8F-15F2E72206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94B95A-85B4-BD43-B785-F99236D136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387DD-1D22-43B2-AA8E-153F974354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9865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DA3235-3FD8-2AD0-D5DC-2FBA239DB5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8E17F3-1721-170D-C0D0-F581BDB466A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FF854BE-17EC-B13D-F481-EF7363747C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4ACEBF5-FC28-1342-8845-14D5DBD784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0AEBD-FA94-4B76-BD50-09F23D56E91F}" type="datetimeFigureOut">
              <a:rPr lang="en-GB" smtClean="0"/>
              <a:t>12/02/2026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56928A-A026-68D6-6F44-99136C8E2E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ED03CAD-B6A8-BE5E-887C-3D209AF8EE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387DD-1D22-43B2-AA8E-153F974354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50513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B89756-1E38-190C-9E10-5F33F6CAB2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7785D0-1FE3-5D3D-789D-B589F46C5F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6AC308A-20A0-BB13-D629-B79BBEAD6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229A602-A3B5-F9FE-EFD9-BD87EBCA016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4AAFAFC-034C-7614-13E9-B4ACE515BF4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453857C-E13E-3BFE-B758-4EBEB35465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0AEBD-FA94-4B76-BD50-09F23D56E91F}" type="datetimeFigureOut">
              <a:rPr lang="en-GB" smtClean="0"/>
              <a:t>12/02/2026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A2D3733-3882-DFE8-69D4-BDF3AFBB45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6BE9989-92CB-66B4-4D40-6883F1B990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387DD-1D22-43B2-AA8E-153F974354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38907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B7D314-23A8-B830-D367-16F3E7561E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061B306-0D67-ED36-E1D8-FA89C07963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0AEBD-FA94-4B76-BD50-09F23D56E91F}" type="datetimeFigureOut">
              <a:rPr lang="en-GB" smtClean="0"/>
              <a:t>12/02/2026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EE6B14E-DB2D-5512-1FDF-6554345F6A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E7452F3-989D-C48A-355D-576E939852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387DD-1D22-43B2-AA8E-153F974354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29180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ACE29BB-D481-FC49-520E-D4AEBBC011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0AEBD-FA94-4B76-BD50-09F23D56E91F}" type="datetimeFigureOut">
              <a:rPr lang="en-GB" smtClean="0"/>
              <a:t>12/02/2026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6CF2249-F039-116D-904D-1C8ADC68AA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85F42E8-5906-7DDC-8381-6FA4A3CD8C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387DD-1D22-43B2-AA8E-153F974354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19651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140F81-8FAE-CB39-A6F0-9C4A130936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6BA520-5A19-ACC5-CE21-371B162D78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34027FA-5E9C-DE07-624C-7B73ED4BE74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7071684-9466-2408-753C-29780DD107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0AEBD-FA94-4B76-BD50-09F23D56E91F}" type="datetimeFigureOut">
              <a:rPr lang="en-GB" smtClean="0"/>
              <a:t>12/02/2026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C25AA4-E60C-C508-EE37-94D768E525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AF538E0-5D10-DC42-34E1-8F402FE232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387DD-1D22-43B2-AA8E-153F974354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54625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41FAA0-3D1E-96F6-EFCF-EB24DB9009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AE79CAA-4B7C-A193-3EF4-E3E82D8C8F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716B69C-9B00-77FC-A54B-DABD8EC2698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3DF612E-C6CF-501A-693C-AAAECAC7A8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0AEBD-FA94-4B76-BD50-09F23D56E91F}" type="datetimeFigureOut">
              <a:rPr lang="en-GB" smtClean="0"/>
              <a:t>12/02/2026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32DC917-1847-2627-D25A-7B4BC6E8AE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DD8F0AE-3103-4E50-F1EA-CAA65AF8A3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387DD-1D22-43B2-AA8E-153F974354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91717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A83105-9728-7A92-6457-98B1800FC9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46161AF-9DD9-4B6E-4E94-5AAC0A9650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003543-5945-AA46-8974-CE6D28F538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0AEBD-FA94-4B76-BD50-09F23D56E91F}" type="datetimeFigureOut">
              <a:rPr lang="en-GB" smtClean="0"/>
              <a:t>12/02/2026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FCDE81-F51A-2E6A-79E9-FC249C2D84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F984B8-F3D7-CBA7-7A88-6CDECF5C87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387DD-1D22-43B2-AA8E-153F974354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46449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96B260B-0397-944C-2D9D-B86954151E5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42B4820-D38C-3FE6-FFEC-3C1B9085DB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9DB186-3959-DEFD-D43E-568A22406A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0AEBD-FA94-4B76-BD50-09F23D56E91F}" type="datetimeFigureOut">
              <a:rPr lang="en-GB" smtClean="0"/>
              <a:t>12/02/2026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E737D0-BE6C-3D90-430E-920A85A257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EF87CB-4774-D43B-A535-6FABC67400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387DD-1D22-43B2-AA8E-153F974354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35491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BC060D6-D06C-8BE4-9818-8E64EB0BEB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CFE0D9A-0750-D083-0B7C-9B9114741F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E2E9EA-775C-3982-C681-5ADD7058B1A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240AEBD-FA94-4B76-BD50-09F23D56E91F}" type="datetimeFigureOut">
              <a:rPr lang="en-GB" smtClean="0"/>
              <a:t>12/02/2026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C6C8FE-187D-8387-0570-C96D295177F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6F1C9F-9FA5-04C3-A5C2-33FC39E93A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43387DD-1D22-43B2-AA8E-153F974354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00134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80B9278-3CA6-1233-66BB-452745F1195B}"/>
              </a:ext>
            </a:extLst>
          </p:cNvPr>
          <p:cNvSpPr txBox="1"/>
          <p:nvPr/>
        </p:nvSpPr>
        <p:spPr>
          <a:xfrm>
            <a:off x="858227" y="2340428"/>
            <a:ext cx="9809545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4000" b="1" dirty="0">
                <a:latin typeface="Abadi Extra Light" panose="020B0204020104020204" pitchFamily="34" charset="0"/>
              </a:rPr>
              <a:t>Key Stage 2 Standard Assessment Tests (SATs)</a:t>
            </a:r>
          </a:p>
          <a:p>
            <a:pPr algn="ctr"/>
            <a:r>
              <a:rPr lang="en-GB" sz="4000" b="1" dirty="0">
                <a:latin typeface="Abadi Extra Light" panose="020B0204020104020204" pitchFamily="34" charset="0"/>
              </a:rPr>
              <a:t>11</a:t>
            </a:r>
            <a:r>
              <a:rPr lang="en-GB" sz="4000" b="1" baseline="30000" dirty="0">
                <a:latin typeface="Abadi Extra Light" panose="020B0204020104020204" pitchFamily="34" charset="0"/>
              </a:rPr>
              <a:t>th</a:t>
            </a:r>
            <a:r>
              <a:rPr lang="en-GB" sz="4000" b="1" dirty="0">
                <a:latin typeface="Abadi Extra Light" panose="020B0204020104020204" pitchFamily="34" charset="0"/>
              </a:rPr>
              <a:t> – 14</a:t>
            </a:r>
            <a:r>
              <a:rPr lang="en-GB" sz="4000" b="1" baseline="30000" dirty="0">
                <a:latin typeface="Abadi Extra Light" panose="020B0204020104020204" pitchFamily="34" charset="0"/>
              </a:rPr>
              <a:t>th</a:t>
            </a:r>
            <a:r>
              <a:rPr lang="en-GB" sz="4000" b="1" dirty="0">
                <a:latin typeface="Abadi Extra Light" panose="020B0204020104020204" pitchFamily="34" charset="0"/>
              </a:rPr>
              <a:t> May 2026</a:t>
            </a:r>
          </a:p>
        </p:txBody>
      </p:sp>
    </p:spTree>
    <p:extLst>
      <p:ext uri="{BB962C8B-B14F-4D97-AF65-F5344CB8AC3E}">
        <p14:creationId xmlns:p14="http://schemas.microsoft.com/office/powerpoint/2010/main" val="9799616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644DE66-0950-00F8-8CE3-E170BF44E6FA}"/>
              </a:ext>
            </a:extLst>
          </p:cNvPr>
          <p:cNvSpPr txBox="1"/>
          <p:nvPr/>
        </p:nvSpPr>
        <p:spPr>
          <a:xfrm>
            <a:off x="1513851" y="5540828"/>
            <a:ext cx="54875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>
                <a:solidFill>
                  <a:srgbClr val="FF0000"/>
                </a:solidFill>
              </a:rPr>
              <a:t>All tests are completed in the morning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F68A8BF-0141-1DFB-7A1A-63BBBCBFFB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0258" y="640459"/>
            <a:ext cx="9291484" cy="4900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38194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69F80AC-7B5E-8F1E-F9DC-910604E42BDA}"/>
              </a:ext>
            </a:extLst>
          </p:cNvPr>
          <p:cNvSpPr txBox="1"/>
          <p:nvPr/>
        </p:nvSpPr>
        <p:spPr>
          <a:xfrm>
            <a:off x="783771" y="631371"/>
            <a:ext cx="10885715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>
                <a:latin typeface="NT"/>
              </a:rPr>
              <a:t>Grammar, Punctuation and Spelling</a:t>
            </a:r>
          </a:p>
          <a:p>
            <a:endParaRPr lang="en-GB" dirty="0">
              <a:latin typeface="NT"/>
            </a:endParaRPr>
          </a:p>
          <a:p>
            <a:r>
              <a:rPr lang="en-GB" b="1" dirty="0">
                <a:latin typeface="NT"/>
              </a:rPr>
              <a:t>Paper 1: questions </a:t>
            </a:r>
          </a:p>
          <a:p>
            <a:r>
              <a:rPr lang="en-GB" b="1" dirty="0">
                <a:latin typeface="NT"/>
              </a:rPr>
              <a:t>Time: 45 minutes</a:t>
            </a:r>
          </a:p>
          <a:p>
            <a:r>
              <a:rPr lang="en-GB" b="1" dirty="0">
                <a:latin typeface="NT"/>
              </a:rPr>
              <a:t>50 marks</a:t>
            </a:r>
          </a:p>
          <a:p>
            <a:endParaRPr lang="en-GB" dirty="0">
              <a:latin typeface="NT"/>
            </a:endParaRPr>
          </a:p>
          <a:p>
            <a:pPr marL="285750" indent="-285750">
              <a:buFontTx/>
              <a:buChar char="-"/>
            </a:pPr>
            <a:r>
              <a:rPr lang="en-GB" dirty="0">
                <a:latin typeface="NT"/>
              </a:rPr>
              <a:t>Tests the children on the punctuation and grammar curriculum from years 3-6</a:t>
            </a:r>
          </a:p>
          <a:p>
            <a:pPr marL="742950" lvl="1" indent="-285750">
              <a:buFontTx/>
              <a:buChar char="-"/>
            </a:pPr>
            <a:r>
              <a:rPr lang="en-GB" dirty="0">
                <a:latin typeface="NT"/>
              </a:rPr>
              <a:t> </a:t>
            </a:r>
            <a:r>
              <a:rPr lang="en-GB" b="1" dirty="0">
                <a:latin typeface="NT"/>
              </a:rPr>
              <a:t>Punctuation</a:t>
            </a:r>
            <a:r>
              <a:rPr lang="en-GB" dirty="0">
                <a:latin typeface="NT"/>
              </a:rPr>
              <a:t> ranges from the correct use of full stops, question marks and commas, to the more difficult aspects such as colons, semi-colons, apostrophes for contraction/omission (e.g. can’t, I’m, she’d) and singular and plural possession(</a:t>
            </a:r>
            <a:r>
              <a:rPr lang="en-GB" dirty="0" err="1">
                <a:latin typeface="NT"/>
              </a:rPr>
              <a:t>e.g</a:t>
            </a:r>
            <a:r>
              <a:rPr lang="en-GB" dirty="0">
                <a:latin typeface="NT"/>
              </a:rPr>
              <a:t> the cat’s whiskers vs the cats’ whiskers)</a:t>
            </a:r>
          </a:p>
          <a:p>
            <a:pPr marL="742950" lvl="1" indent="-285750">
              <a:buFontTx/>
              <a:buChar char="-"/>
            </a:pPr>
            <a:r>
              <a:rPr lang="en-GB" b="1" dirty="0">
                <a:latin typeface="NT"/>
              </a:rPr>
              <a:t>Grammar</a:t>
            </a:r>
            <a:r>
              <a:rPr lang="en-GB" dirty="0">
                <a:latin typeface="NT"/>
              </a:rPr>
              <a:t> includes:</a:t>
            </a:r>
          </a:p>
          <a:p>
            <a:pPr marL="1200150" lvl="2" indent="-285750">
              <a:buFontTx/>
              <a:buChar char="-"/>
            </a:pPr>
            <a:r>
              <a:rPr lang="en-GB" dirty="0">
                <a:latin typeface="NT"/>
              </a:rPr>
              <a:t>Knowledge and application of a range of tenses (simple past and present, past and present perfect, past and present progressive)</a:t>
            </a:r>
          </a:p>
          <a:p>
            <a:pPr marL="1200150" lvl="2" indent="-285750">
              <a:buFontTx/>
              <a:buChar char="-"/>
            </a:pPr>
            <a:r>
              <a:rPr lang="en-GB" dirty="0">
                <a:latin typeface="NT"/>
              </a:rPr>
              <a:t>Word classes (nouns, pronouns, verbs, adverbs, adjectives, determiners, etc.)</a:t>
            </a:r>
          </a:p>
          <a:p>
            <a:pPr marL="1200150" lvl="2" indent="-285750">
              <a:buFontTx/>
              <a:buChar char="-"/>
            </a:pPr>
            <a:r>
              <a:rPr lang="en-GB" dirty="0">
                <a:latin typeface="NT"/>
              </a:rPr>
              <a:t>Levels of formality/use of standard and non-standard English     </a:t>
            </a:r>
          </a:p>
          <a:p>
            <a:pPr marL="1200150" lvl="2" indent="-285750">
              <a:buFontTx/>
              <a:buChar char="-"/>
            </a:pPr>
            <a:r>
              <a:rPr lang="en-GB" dirty="0">
                <a:latin typeface="NT"/>
              </a:rPr>
              <a:t>Linking clauses through subordination and co-ordination</a:t>
            </a:r>
          </a:p>
          <a:p>
            <a:pPr marL="1200150" lvl="2" indent="-285750">
              <a:buFontTx/>
              <a:buChar char="-"/>
            </a:pPr>
            <a:r>
              <a:rPr lang="en-GB" dirty="0">
                <a:latin typeface="NT"/>
              </a:rPr>
              <a:t>Different sentence types (Year 2?)</a:t>
            </a:r>
          </a:p>
          <a:p>
            <a:pPr marL="1200150" lvl="2" indent="-285750">
              <a:buFontTx/>
              <a:buChar char="-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642361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31A6AA1-E077-C712-E67D-790828B5E6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8295" y="804864"/>
            <a:ext cx="5469954" cy="289068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2F9F74B-6A4A-89FC-A5B6-CDE16AECCFD9}"/>
              </a:ext>
            </a:extLst>
          </p:cNvPr>
          <p:cNvSpPr txBox="1"/>
          <p:nvPr/>
        </p:nvSpPr>
        <p:spPr>
          <a:xfrm>
            <a:off x="4856286" y="337457"/>
            <a:ext cx="20758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u="sng" dirty="0"/>
              <a:t>Sample questions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4CBDC2E-3BE8-914D-EB1E-EBDF7996F8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10002" y="706789"/>
            <a:ext cx="6381998" cy="243348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F5547C0-D016-438B-49D9-EE86216731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1691" y="4109305"/>
            <a:ext cx="5674309" cy="226972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7AEE7D2-1FE0-C07C-09C6-B1C4A6DD7B5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13753" y="3313628"/>
            <a:ext cx="5143764" cy="3206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93884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196062-D038-C701-E90C-0BB432FACB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44C363D-A3AC-3A24-9316-C836F53F3418}"/>
              </a:ext>
            </a:extLst>
          </p:cNvPr>
          <p:cNvSpPr txBox="1"/>
          <p:nvPr/>
        </p:nvSpPr>
        <p:spPr>
          <a:xfrm>
            <a:off x="783771" y="631371"/>
            <a:ext cx="10885715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Grammar, Punctuation and Spelling</a:t>
            </a:r>
          </a:p>
          <a:p>
            <a:endParaRPr lang="en-GB" dirty="0"/>
          </a:p>
          <a:p>
            <a:r>
              <a:rPr lang="en-GB" b="1" dirty="0"/>
              <a:t>Paper 2: spellings</a:t>
            </a:r>
          </a:p>
          <a:p>
            <a:r>
              <a:rPr lang="en-GB" b="1" dirty="0"/>
              <a:t>20 marks</a:t>
            </a:r>
          </a:p>
          <a:p>
            <a:endParaRPr lang="en-GB" dirty="0"/>
          </a:p>
          <a:p>
            <a:pPr marL="285750" indent="-285750">
              <a:buFontTx/>
              <a:buChar char="-"/>
            </a:pPr>
            <a:r>
              <a:rPr lang="en-GB" dirty="0"/>
              <a:t>Tests the children on spelling patterns from years 3-6 and some statutory spellings</a:t>
            </a:r>
          </a:p>
          <a:p>
            <a:pPr marL="285750" indent="-285750">
              <a:buFontTx/>
              <a:buChar char="-"/>
            </a:pPr>
            <a:r>
              <a:rPr lang="en-GB" dirty="0"/>
              <a:t>20 spellings are reads to the children in a sentence</a:t>
            </a:r>
          </a:p>
          <a:p>
            <a:pPr marL="285750" indent="-285750">
              <a:buFontTx/>
              <a:buChar char="-"/>
            </a:pPr>
            <a:endParaRPr lang="en-GB" dirty="0"/>
          </a:p>
          <a:p>
            <a:r>
              <a:rPr lang="en-GB" dirty="0"/>
              <a:t>Examples: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marL="1200150" lvl="2" indent="-285750">
              <a:buFontTx/>
              <a:buChar char="-"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3F39999-28DC-9034-D90E-46D41C45EA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6206" y="2851668"/>
            <a:ext cx="2829093" cy="351937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B794CEB-0E6A-440D-A125-7EFA129AFA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7017" y="2851668"/>
            <a:ext cx="2585943" cy="3374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5914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4ADBF64-8DFC-F707-7283-B6A98E060C02}"/>
              </a:ext>
            </a:extLst>
          </p:cNvPr>
          <p:cNvSpPr txBox="1"/>
          <p:nvPr/>
        </p:nvSpPr>
        <p:spPr>
          <a:xfrm>
            <a:off x="794656" y="522906"/>
            <a:ext cx="10711543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u="sng" dirty="0"/>
              <a:t>Grammar, Punctuation and Spelling</a:t>
            </a:r>
          </a:p>
          <a:p>
            <a:endParaRPr lang="en-GB" dirty="0"/>
          </a:p>
          <a:p>
            <a:r>
              <a:rPr lang="en-GB" dirty="0"/>
              <a:t>Scores from both papers are combined as a mark /70</a:t>
            </a:r>
          </a:p>
          <a:p>
            <a:endParaRPr lang="en-GB" dirty="0"/>
          </a:p>
          <a:p>
            <a:r>
              <a:rPr lang="en-GB" dirty="0"/>
              <a:t>In 2025, children needed to score:</a:t>
            </a:r>
          </a:p>
          <a:p>
            <a:endParaRPr lang="en-GB" dirty="0"/>
          </a:p>
          <a:p>
            <a:r>
              <a:rPr lang="en-GB" b="1" dirty="0"/>
              <a:t>35/70</a:t>
            </a:r>
            <a:r>
              <a:rPr lang="en-GB" dirty="0"/>
              <a:t> to be at the ‘expected’ standard</a:t>
            </a:r>
          </a:p>
          <a:p>
            <a:endParaRPr lang="en-GB" dirty="0"/>
          </a:p>
          <a:p>
            <a:r>
              <a:rPr lang="en-GB" b="1" dirty="0"/>
              <a:t>54/70</a:t>
            </a:r>
            <a:r>
              <a:rPr lang="en-GB" dirty="0"/>
              <a:t> to be working at ‘greater depth’ within the expected standard</a:t>
            </a:r>
          </a:p>
        </p:txBody>
      </p:sp>
    </p:spTree>
    <p:extLst>
      <p:ext uri="{BB962C8B-B14F-4D97-AF65-F5344CB8AC3E}">
        <p14:creationId xmlns:p14="http://schemas.microsoft.com/office/powerpoint/2010/main" val="25260909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106081-E626-71E1-B773-5BED567CED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737736A-28B1-67AD-40E5-BC90FB2720F8}"/>
              </a:ext>
            </a:extLst>
          </p:cNvPr>
          <p:cNvSpPr txBox="1"/>
          <p:nvPr/>
        </p:nvSpPr>
        <p:spPr>
          <a:xfrm>
            <a:off x="468086" y="566678"/>
            <a:ext cx="1088571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Reading</a:t>
            </a:r>
          </a:p>
          <a:p>
            <a:endParaRPr lang="en-GB" dirty="0"/>
          </a:p>
          <a:p>
            <a:r>
              <a:rPr lang="en-GB" b="1" dirty="0"/>
              <a:t>1 paper</a:t>
            </a:r>
          </a:p>
          <a:p>
            <a:r>
              <a:rPr lang="en-GB" b="1" dirty="0"/>
              <a:t>Time:  1 hour</a:t>
            </a:r>
          </a:p>
          <a:p>
            <a:r>
              <a:rPr lang="en-GB" b="1" dirty="0"/>
              <a:t>50 marks</a:t>
            </a:r>
          </a:p>
          <a:p>
            <a:endParaRPr lang="en-GB" b="1" dirty="0"/>
          </a:p>
          <a:p>
            <a:r>
              <a:rPr lang="en-GB" b="1" dirty="0"/>
              <a:t>Paper format:</a:t>
            </a:r>
          </a:p>
          <a:p>
            <a:endParaRPr lang="en-GB" b="1" dirty="0"/>
          </a:p>
          <a:p>
            <a:pPr marL="285750" indent="-285750">
              <a:buFontTx/>
              <a:buChar char="-"/>
            </a:pPr>
            <a:r>
              <a:rPr lang="en-GB" dirty="0"/>
              <a:t>3 extracts/texts (</a:t>
            </a:r>
            <a:r>
              <a:rPr lang="en-US" dirty="0"/>
              <a:t>1500–2300 words in total)</a:t>
            </a:r>
            <a:endParaRPr lang="en-GB" dirty="0"/>
          </a:p>
          <a:p>
            <a:pPr marL="285750" indent="-285750">
              <a:buFontTx/>
              <a:buChar char="-"/>
            </a:pPr>
            <a:r>
              <a:rPr lang="en-GB" dirty="0"/>
              <a:t>Usually 2 fiction, 1 non-fiction</a:t>
            </a:r>
          </a:p>
        </p:txBody>
      </p:sp>
    </p:spTree>
    <p:extLst>
      <p:ext uri="{BB962C8B-B14F-4D97-AF65-F5344CB8AC3E}">
        <p14:creationId xmlns:p14="http://schemas.microsoft.com/office/powerpoint/2010/main" val="1388970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15B61DA-ED1D-80A5-13DE-0D8138253F3F}"/>
              </a:ext>
            </a:extLst>
          </p:cNvPr>
          <p:cNvSpPr txBox="1"/>
          <p:nvPr/>
        </p:nvSpPr>
        <p:spPr>
          <a:xfrm>
            <a:off x="337458" y="1529754"/>
            <a:ext cx="11244942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give / </a:t>
            </a:r>
            <a:r>
              <a:rPr lang="en-US" b="1" dirty="0"/>
              <a:t>explain</a:t>
            </a:r>
            <a:r>
              <a:rPr lang="en-US" dirty="0"/>
              <a:t> the meaning of words in context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FF0000"/>
                </a:solidFill>
              </a:rPr>
              <a:t>retrieve</a:t>
            </a:r>
            <a:r>
              <a:rPr lang="en-US" dirty="0">
                <a:solidFill>
                  <a:srgbClr val="FF0000"/>
                </a:solidFill>
              </a:rPr>
              <a:t> and record information / identify key details from fiction and non-fiction*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 err="1"/>
              <a:t>summarise</a:t>
            </a:r>
            <a:r>
              <a:rPr lang="en-US" b="1" dirty="0"/>
              <a:t> </a:t>
            </a:r>
            <a:r>
              <a:rPr lang="en-US" dirty="0"/>
              <a:t>main ideas from more than one paragraph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make </a:t>
            </a:r>
            <a:r>
              <a:rPr lang="en-US" b="1" dirty="0">
                <a:solidFill>
                  <a:srgbClr val="FF0000"/>
                </a:solidFill>
              </a:rPr>
              <a:t>inferences</a:t>
            </a:r>
            <a:r>
              <a:rPr lang="en-US" dirty="0">
                <a:solidFill>
                  <a:srgbClr val="FF0000"/>
                </a:solidFill>
              </a:rPr>
              <a:t> from the text / explain and justify inferences with evidence from the text*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predict</a:t>
            </a:r>
            <a:r>
              <a:rPr lang="en-US" dirty="0"/>
              <a:t> what might happen from details stated and implied identify / explain how information / narrative* content is related and contributes to meaning as a whole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identify / </a:t>
            </a:r>
            <a:r>
              <a:rPr lang="en-US" b="1" dirty="0"/>
              <a:t>explain</a:t>
            </a:r>
            <a:r>
              <a:rPr lang="en-US" dirty="0"/>
              <a:t> how meaning is enhanced through choice of </a:t>
            </a:r>
            <a:r>
              <a:rPr lang="en-US" b="1" dirty="0"/>
              <a:t>words and phrases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make </a:t>
            </a:r>
            <a:r>
              <a:rPr lang="en-US" b="1" dirty="0"/>
              <a:t>comparisons</a:t>
            </a:r>
            <a:r>
              <a:rPr lang="en-US" dirty="0"/>
              <a:t> within the text</a:t>
            </a: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A8310DD-21FA-9F5D-CE31-296426FFA16C}"/>
              </a:ext>
            </a:extLst>
          </p:cNvPr>
          <p:cNvSpPr txBox="1"/>
          <p:nvPr/>
        </p:nvSpPr>
        <p:spPr>
          <a:xfrm>
            <a:off x="4589882" y="533400"/>
            <a:ext cx="30122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u="sng" dirty="0"/>
              <a:t>Content domains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E60DB93-3AB7-0F6E-8C19-7C4409CA506D}"/>
              </a:ext>
            </a:extLst>
          </p:cNvPr>
          <p:cNvSpPr txBox="1"/>
          <p:nvPr/>
        </p:nvSpPr>
        <p:spPr>
          <a:xfrm>
            <a:off x="410286" y="4442533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*majority of the questions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473271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77CBCCC-C0EA-3749-88B6-802509F040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8206" y="958829"/>
            <a:ext cx="4267419" cy="82554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DE205DA-347E-9509-CBA4-63ABF05ABC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4753" y="2439192"/>
            <a:ext cx="5071247" cy="2861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92822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6072BE-7BD5-28C5-E348-6D6EA59F93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C4386E1-BFA3-C93F-1368-F5AB1A8C62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0503" y="705641"/>
            <a:ext cx="5017710" cy="47481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79F6666-0C29-A7F6-0329-52571A4277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00215" y="705641"/>
            <a:ext cx="5529533" cy="35180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7472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2E150DC-DC93-06AE-A56C-79EF3AB5BDE7}"/>
              </a:ext>
            </a:extLst>
          </p:cNvPr>
          <p:cNvSpPr txBox="1"/>
          <p:nvPr/>
        </p:nvSpPr>
        <p:spPr>
          <a:xfrm>
            <a:off x="576943" y="444197"/>
            <a:ext cx="6096000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u="sng" dirty="0"/>
              <a:t>Reading</a:t>
            </a:r>
          </a:p>
          <a:p>
            <a:endParaRPr lang="en-GB" dirty="0"/>
          </a:p>
          <a:p>
            <a:r>
              <a:rPr lang="en-GB" dirty="0"/>
              <a:t>All 3 papers are combined for a score /50</a:t>
            </a:r>
          </a:p>
          <a:p>
            <a:endParaRPr lang="en-GB" dirty="0"/>
          </a:p>
          <a:p>
            <a:r>
              <a:rPr lang="en-GB" dirty="0"/>
              <a:t>In 2024, children needed to score:</a:t>
            </a:r>
          </a:p>
          <a:p>
            <a:endParaRPr lang="en-GB" dirty="0"/>
          </a:p>
          <a:p>
            <a:r>
              <a:rPr lang="en-GB" b="1" dirty="0"/>
              <a:t>28/50</a:t>
            </a:r>
            <a:r>
              <a:rPr lang="en-GB" dirty="0"/>
              <a:t> to be at the ‘expected’ standard</a:t>
            </a:r>
          </a:p>
          <a:p>
            <a:endParaRPr lang="en-GB" dirty="0"/>
          </a:p>
          <a:p>
            <a:r>
              <a:rPr lang="en-GB" b="1" dirty="0"/>
              <a:t>40/50</a:t>
            </a:r>
            <a:r>
              <a:rPr lang="en-GB" dirty="0"/>
              <a:t> to be working at ‘greater depth’ within the expected standard</a:t>
            </a:r>
          </a:p>
        </p:txBody>
      </p:sp>
    </p:spTree>
    <p:extLst>
      <p:ext uri="{BB962C8B-B14F-4D97-AF65-F5344CB8AC3E}">
        <p14:creationId xmlns:p14="http://schemas.microsoft.com/office/powerpoint/2010/main" val="7590851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A0D67B-C0A7-1CC8-C978-A468397FCA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369CCA7-5829-7799-DFDA-EC68120A4BC5}"/>
              </a:ext>
            </a:extLst>
          </p:cNvPr>
          <p:cNvSpPr txBox="1"/>
          <p:nvPr/>
        </p:nvSpPr>
        <p:spPr>
          <a:xfrm>
            <a:off x="783771" y="631371"/>
            <a:ext cx="10885715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Maths</a:t>
            </a:r>
          </a:p>
          <a:p>
            <a:endParaRPr lang="en-GB" dirty="0"/>
          </a:p>
          <a:p>
            <a:r>
              <a:rPr lang="en-GB" b="1" dirty="0"/>
              <a:t>3 papers (1 arithmetic, 2 reasoning)</a:t>
            </a:r>
          </a:p>
          <a:p>
            <a:r>
              <a:rPr lang="en-GB" dirty="0"/>
              <a:t>Tests the children on the punctuation and grammar curriculum from years 3-6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marL="285750" indent="-285750">
              <a:buFontTx/>
              <a:buChar char="-"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099C046-6CA9-90EB-7625-B92EEF1FBD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1984" y="2190371"/>
            <a:ext cx="7681028" cy="2755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45158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368CB93-6CAF-1602-1984-AF5C73BC67BD}"/>
              </a:ext>
            </a:extLst>
          </p:cNvPr>
          <p:cNvSpPr txBox="1"/>
          <p:nvPr/>
        </p:nvSpPr>
        <p:spPr>
          <a:xfrm>
            <a:off x="766720" y="558545"/>
            <a:ext cx="6097348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/>
              <a:t>Paper 1: Arithmetic</a:t>
            </a:r>
          </a:p>
          <a:p>
            <a:r>
              <a:rPr lang="en-GB" b="1" dirty="0"/>
              <a:t>Time: 30 minutes</a:t>
            </a:r>
          </a:p>
          <a:p>
            <a:r>
              <a:rPr lang="en-GB" b="1" dirty="0"/>
              <a:t>Marks: 40</a:t>
            </a:r>
          </a:p>
          <a:p>
            <a:endParaRPr lang="en-GB" dirty="0"/>
          </a:p>
          <a:p>
            <a:r>
              <a:rPr lang="en-GB" dirty="0"/>
              <a:t>Paper 1 includes:</a:t>
            </a:r>
          </a:p>
          <a:p>
            <a:endParaRPr lang="en-GB" dirty="0"/>
          </a:p>
          <a:p>
            <a:pPr marL="285750" indent="-285750">
              <a:buFontTx/>
              <a:buChar char="-"/>
            </a:pPr>
            <a:r>
              <a:rPr lang="en-GB" dirty="0"/>
              <a:t>Addition, subtraction, multiplication and division (including long multiplication and long division)</a:t>
            </a:r>
          </a:p>
          <a:p>
            <a:pPr marL="285750" indent="-285750">
              <a:buFontTx/>
              <a:buChar char="-"/>
            </a:pPr>
            <a:r>
              <a:rPr lang="en-GB" dirty="0"/>
              <a:t>Fractions</a:t>
            </a:r>
          </a:p>
          <a:p>
            <a:pPr marL="285750" indent="-285750">
              <a:buFontTx/>
              <a:buChar char="-"/>
            </a:pPr>
            <a:r>
              <a:rPr lang="en-GB" dirty="0"/>
              <a:t>Decimals</a:t>
            </a:r>
          </a:p>
          <a:p>
            <a:pPr marL="285750" indent="-285750">
              <a:buFontTx/>
              <a:buChar char="-"/>
            </a:pPr>
            <a:r>
              <a:rPr lang="en-GB" dirty="0"/>
              <a:t>Percentages</a:t>
            </a:r>
          </a:p>
        </p:txBody>
      </p:sp>
    </p:spTree>
    <p:extLst>
      <p:ext uri="{BB962C8B-B14F-4D97-AF65-F5344CB8AC3E}">
        <p14:creationId xmlns:p14="http://schemas.microsoft.com/office/powerpoint/2010/main" val="7605959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C07E0C-C0C8-087D-44D4-D21FB16D4E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35E30F5-4F24-CD5C-14C2-BDC5D3055D19}"/>
              </a:ext>
            </a:extLst>
          </p:cNvPr>
          <p:cNvSpPr txBox="1"/>
          <p:nvPr/>
        </p:nvSpPr>
        <p:spPr>
          <a:xfrm>
            <a:off x="576943" y="444197"/>
            <a:ext cx="1136468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Some of the questions should be completed mentally, examples being: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B1AFE99-F33A-7FF0-9A00-2ED3403085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5918" y="2372343"/>
            <a:ext cx="2118245" cy="93346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6FCE1E1-76CD-5E2D-BC41-988FB0C665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5918" y="4363650"/>
            <a:ext cx="2713585" cy="75838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7C2473B-1821-709F-5026-B54FD9BAFE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5918" y="3429000"/>
            <a:ext cx="2962430" cy="75838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87A6DED-8657-BEBC-0C7B-F47BDCF9E49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5918" y="1612774"/>
            <a:ext cx="2324875" cy="75838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CDF32E9-742A-CB63-57A4-D04AECAA9E9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6373" y="5146952"/>
            <a:ext cx="5188081" cy="1131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8205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C105C9-C6F4-86EB-1322-F80D6EAAA0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B5CB2CD-5A39-09E9-5349-4780ACCF1625}"/>
              </a:ext>
            </a:extLst>
          </p:cNvPr>
          <p:cNvSpPr txBox="1"/>
          <p:nvPr/>
        </p:nvSpPr>
        <p:spPr>
          <a:xfrm>
            <a:off x="576943" y="444197"/>
            <a:ext cx="1136468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Some will require a formal written method with ACCURACY (many marks are lost with dodgy digits)!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293E222C-1D87-19A6-CBBB-FAF8A0826F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5567" y="2326806"/>
            <a:ext cx="3218404" cy="110219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86BE8DD1-0318-1144-941B-2BC45E89AB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19966" y="2326806"/>
            <a:ext cx="3423834" cy="1102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25961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882212-4A84-C1DC-CEAE-6AED260CFA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2296D42-53E0-75D1-180E-45FC487EFACE}"/>
              </a:ext>
            </a:extLst>
          </p:cNvPr>
          <p:cNvSpPr txBox="1"/>
          <p:nvPr/>
        </p:nvSpPr>
        <p:spPr>
          <a:xfrm>
            <a:off x="576943" y="444197"/>
            <a:ext cx="1136468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…and there are LOTS of fractions, decimals and percentages!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44829569-D8EA-D918-C60E-A1A705CD3E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1348" y="1236596"/>
            <a:ext cx="2410310" cy="126858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16ABB81A-49E6-E205-77D1-5F00CA7706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9286" y="1312736"/>
            <a:ext cx="2326407" cy="100150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C2C1644-622A-FECC-8710-EF25DAD427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30115" y="2505181"/>
            <a:ext cx="3245370" cy="100150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D8A32D0-2716-08AC-8584-A61BA7BE8C9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48070" y="1193158"/>
            <a:ext cx="2062873" cy="121480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440492B-3DB6-F878-3E2D-7EEB159D7B6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39121" y="4599712"/>
            <a:ext cx="2645074" cy="59862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75C40A7-485A-4650-5958-A410C4EAC6B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30344" y="1303217"/>
            <a:ext cx="2062873" cy="98087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ED077A2-8BE9-796E-DDDC-C7B7DB7E234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59286" y="2675275"/>
            <a:ext cx="3299231" cy="83140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8E37CB4-836F-C5C3-D532-216EB9B71BA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465436" y="4506941"/>
            <a:ext cx="2264908" cy="691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15906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8CB743-95DA-68A9-74EB-A8763ED4D9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C519D44-55EF-24F7-893F-E266E2B1CF62}"/>
              </a:ext>
            </a:extLst>
          </p:cNvPr>
          <p:cNvSpPr txBox="1"/>
          <p:nvPr/>
        </p:nvSpPr>
        <p:spPr>
          <a:xfrm>
            <a:off x="289001" y="289679"/>
            <a:ext cx="1088571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Maths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Papers 2 and 3: Reasoning (worded problems, some asking for a written explanation)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Time: </a:t>
            </a:r>
            <a:r>
              <a:rPr lang="en-GB" b="1" dirty="0">
                <a:solidFill>
                  <a:prstClr val="black"/>
                </a:solidFill>
                <a:latin typeface="Aptos" panose="02110004020202020204"/>
              </a:rPr>
              <a:t>40</a:t>
            </a: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minutes each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Marks: 35 marks each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b="1" dirty="0">
              <a:solidFill>
                <a:prstClr val="black"/>
              </a:solidFill>
              <a:latin typeface="Aptos" panose="0211000402020202020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Questions cover the following: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F34575F-31CB-9E2C-35E1-6A69559E60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7839" y="2533633"/>
            <a:ext cx="7266644" cy="3728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528230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AB841D1-D87A-48E3-4EB9-6E35674098B8}"/>
              </a:ext>
            </a:extLst>
          </p:cNvPr>
          <p:cNvSpPr txBox="1"/>
          <p:nvPr/>
        </p:nvSpPr>
        <p:spPr>
          <a:xfrm>
            <a:off x="332509" y="314036"/>
            <a:ext cx="12236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Examples: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E6375E8-55B0-A5CF-EB99-7337A60771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" y="1722436"/>
            <a:ext cx="6057900" cy="2667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47C5830-6E19-4D36-DC2E-3554DA1BA733}"/>
              </a:ext>
            </a:extLst>
          </p:cNvPr>
          <p:cNvSpPr txBox="1"/>
          <p:nvPr/>
        </p:nvSpPr>
        <p:spPr>
          <a:xfrm>
            <a:off x="1842655" y="828952"/>
            <a:ext cx="18969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1 mark questions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E6A6301-B7C1-4309-54A5-97BA7A1CC0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65234" y="1722436"/>
            <a:ext cx="5781675" cy="3038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328381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D2E126-F6A4-3DA3-CA9C-6B8FC225CD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6B30638-137F-8F7C-DDDB-A7BBC4364B0F}"/>
              </a:ext>
            </a:extLst>
          </p:cNvPr>
          <p:cNvSpPr txBox="1"/>
          <p:nvPr/>
        </p:nvSpPr>
        <p:spPr>
          <a:xfrm>
            <a:off x="332509" y="314036"/>
            <a:ext cx="12236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Examples: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9D9560E-05B7-C09A-4359-879C94BB15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70018" y="1688493"/>
            <a:ext cx="5863956" cy="328810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683A267-6494-E409-A335-410D9827BF66}"/>
              </a:ext>
            </a:extLst>
          </p:cNvPr>
          <p:cNvSpPr txBox="1"/>
          <p:nvPr/>
        </p:nvSpPr>
        <p:spPr>
          <a:xfrm>
            <a:off x="332509" y="886567"/>
            <a:ext cx="18969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2 mark questions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59A20A8-BDC1-AACF-736B-C00E3A1004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683" y="1459098"/>
            <a:ext cx="5724525" cy="415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484237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E48413-C1B9-FF9D-0170-325E49AB03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21C1898-6136-274C-5BD9-B02DA278BF9D}"/>
              </a:ext>
            </a:extLst>
          </p:cNvPr>
          <p:cNvSpPr txBox="1"/>
          <p:nvPr/>
        </p:nvSpPr>
        <p:spPr>
          <a:xfrm>
            <a:off x="332509" y="314036"/>
            <a:ext cx="12236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Examples: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4756B07-31D8-3527-6C7A-A055DFEDCAE3}"/>
              </a:ext>
            </a:extLst>
          </p:cNvPr>
          <p:cNvSpPr txBox="1"/>
          <p:nvPr/>
        </p:nvSpPr>
        <p:spPr>
          <a:xfrm>
            <a:off x="332509" y="886567"/>
            <a:ext cx="18969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3 mark questions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9AD0AB8-E8A8-7C3C-0674-432F73A7D7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5158" y="427324"/>
            <a:ext cx="6389168" cy="5842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36450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5A11594-C76F-D68E-FD9F-CF6838B333AA}"/>
              </a:ext>
            </a:extLst>
          </p:cNvPr>
          <p:cNvSpPr txBox="1"/>
          <p:nvPr/>
        </p:nvSpPr>
        <p:spPr>
          <a:xfrm>
            <a:off x="548234" y="357197"/>
            <a:ext cx="9453522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u="sng" dirty="0"/>
              <a:t>Maths</a:t>
            </a:r>
          </a:p>
          <a:p>
            <a:endParaRPr lang="en-GB" dirty="0"/>
          </a:p>
          <a:p>
            <a:r>
              <a:rPr lang="en-GB" dirty="0"/>
              <a:t>In </a:t>
            </a:r>
            <a:r>
              <a:rPr lang="en-GB" b="1" dirty="0"/>
              <a:t>2025</a:t>
            </a:r>
            <a:r>
              <a:rPr lang="en-GB" dirty="0"/>
              <a:t>, children needed to score:</a:t>
            </a:r>
          </a:p>
          <a:p>
            <a:endParaRPr lang="en-GB" dirty="0"/>
          </a:p>
          <a:p>
            <a:r>
              <a:rPr lang="en-GB" dirty="0"/>
              <a:t>58/110 to be at the ‘expected’ standard (although it usually hovers just OVER half marks)</a:t>
            </a:r>
          </a:p>
          <a:p>
            <a:endParaRPr lang="en-GB" dirty="0"/>
          </a:p>
          <a:p>
            <a:r>
              <a:rPr lang="en-GB" dirty="0"/>
              <a:t>95/110 to be working at ‘greater depth’ within the expected standard</a:t>
            </a:r>
          </a:p>
        </p:txBody>
      </p:sp>
    </p:spTree>
    <p:extLst>
      <p:ext uri="{BB962C8B-B14F-4D97-AF65-F5344CB8AC3E}">
        <p14:creationId xmlns:p14="http://schemas.microsoft.com/office/powerpoint/2010/main" val="148110707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CC1EA3D-8E16-6103-D0DB-A11238E7C6B2}"/>
              </a:ext>
            </a:extLst>
          </p:cNvPr>
          <p:cNvSpPr txBox="1"/>
          <p:nvPr/>
        </p:nvSpPr>
        <p:spPr>
          <a:xfrm>
            <a:off x="461248" y="364142"/>
            <a:ext cx="1037151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How can I help?</a:t>
            </a:r>
          </a:p>
          <a:p>
            <a:endParaRPr lang="en-GB" dirty="0"/>
          </a:p>
          <a:p>
            <a:pPr marL="285750" indent="-285750">
              <a:buFontTx/>
              <a:buChar char="-"/>
            </a:pPr>
            <a:r>
              <a:rPr lang="en-GB" dirty="0"/>
              <a:t>Encourage reading of </a:t>
            </a:r>
            <a:r>
              <a:rPr lang="en-GB" b="1" dirty="0"/>
              <a:t>quality</a:t>
            </a:r>
            <a:r>
              <a:rPr lang="en-GB" dirty="0"/>
              <a:t> texts</a:t>
            </a:r>
          </a:p>
          <a:p>
            <a:endParaRPr lang="en-GB" dirty="0"/>
          </a:p>
          <a:p>
            <a:pPr marL="285750" indent="-285750">
              <a:buFontTx/>
              <a:buChar char="-"/>
            </a:pPr>
            <a:r>
              <a:rPr lang="en-GB" dirty="0"/>
              <a:t>Times tables, times tables, times tables (and division facts)</a:t>
            </a:r>
          </a:p>
          <a:p>
            <a:endParaRPr lang="en-GB" dirty="0"/>
          </a:p>
          <a:p>
            <a:pPr marL="285750" indent="-285750">
              <a:buFontTx/>
              <a:buChar char="-"/>
            </a:pPr>
            <a:r>
              <a:rPr lang="en-GB" dirty="0"/>
              <a:t>CGP ‘SAT Busters’ – 10 minute tests (bundle)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94968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649</Words>
  <Application>Microsoft Office PowerPoint</Application>
  <PresentationFormat>Widescreen</PresentationFormat>
  <Paragraphs>114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8" baseType="lpstr">
      <vt:lpstr>Abadi Extra Light</vt:lpstr>
      <vt:lpstr>Aptos</vt:lpstr>
      <vt:lpstr>Aptos Display</vt:lpstr>
      <vt:lpstr>Arial</vt:lpstr>
      <vt:lpstr>NT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Thomas Wilson</dc:creator>
  <cp:lastModifiedBy>Stephanie Hosier</cp:lastModifiedBy>
  <cp:revision>3</cp:revision>
  <dcterms:created xsi:type="dcterms:W3CDTF">2025-02-11T19:51:24Z</dcterms:created>
  <dcterms:modified xsi:type="dcterms:W3CDTF">2026-02-12T14:59:51Z</dcterms:modified>
</cp:coreProperties>
</file>