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5" r:id="rId4"/>
    <p:sldId id="264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7" autoAdjust="0"/>
    <p:restoredTop sz="94660"/>
  </p:normalViewPr>
  <p:slideViewPr>
    <p:cSldViewPr snapToGrid="0">
      <p:cViewPr varScale="1">
        <p:scale>
          <a:sx n="88" d="100"/>
          <a:sy n="88" d="100"/>
        </p:scale>
        <p:origin x="56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882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074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744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614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19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647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66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872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749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39013-846D-475E-B6AD-886EEC33B298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1E4F8-9C9B-4101-82B3-C5DB83179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984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97" y="0"/>
            <a:ext cx="12110203" cy="66984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907" y="4209806"/>
            <a:ext cx="6751288" cy="13644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302" y="4209806"/>
            <a:ext cx="1184043" cy="12377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9267" y="1133909"/>
            <a:ext cx="2536156" cy="25544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737463" y="1436914"/>
            <a:ext cx="54167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Twinkl" panose="02000000000000000000" pitchFamily="2" charset="0"/>
              </a:rPr>
              <a:t>proud            </a:t>
            </a:r>
            <a:r>
              <a:rPr lang="en-US" sz="4000" dirty="0" smtClean="0">
                <a:latin typeface="Twinkl" panose="02000000000000000000" pitchFamily="2" charset="0"/>
              </a:rPr>
              <a:t> polite</a:t>
            </a:r>
            <a:endParaRPr lang="en-US" sz="4000" dirty="0">
              <a:latin typeface="Twinkl" panose="02000000000000000000" pitchFamily="2" charset="0"/>
            </a:endParaRPr>
          </a:p>
          <a:p>
            <a:r>
              <a:rPr lang="en-US" sz="4000" dirty="0">
                <a:latin typeface="Twinkl" panose="02000000000000000000" pitchFamily="2" charset="0"/>
              </a:rPr>
              <a:t>t</a:t>
            </a:r>
            <a:r>
              <a:rPr lang="en-US" sz="4000" dirty="0" smtClean="0">
                <a:latin typeface="Twinkl" panose="02000000000000000000" pitchFamily="2" charset="0"/>
              </a:rPr>
              <a:t>houghtful	    happy well behaved   reliable</a:t>
            </a:r>
            <a:endParaRPr lang="en-US" sz="4000" dirty="0">
              <a:latin typeface="Twinkl" panose="02000000000000000000" pitchFamily="2" charset="0"/>
            </a:endParaRPr>
          </a:p>
          <a:p>
            <a:r>
              <a:rPr lang="en-US" sz="4000" dirty="0" smtClean="0">
                <a:latin typeface="Twinkl" panose="02000000000000000000" pitchFamily="2" charset="0"/>
              </a:rPr>
              <a:t>eco-friendly     positive</a:t>
            </a:r>
            <a:endParaRPr lang="en-US" sz="4000" dirty="0">
              <a:latin typeface="Twinkl" panose="02000000000000000000" pitchFamily="2" charset="0"/>
            </a:endParaRPr>
          </a:p>
          <a:p>
            <a:r>
              <a:rPr lang="en-US" sz="3600" dirty="0" smtClean="0">
                <a:latin typeface="Twinkl" panose="02000000000000000000" pitchFamily="2" charset="0"/>
              </a:rPr>
              <a:t>			</a:t>
            </a:r>
            <a:endParaRPr lang="en-US" sz="36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797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97" y="0"/>
            <a:ext cx="12110203" cy="66984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907" y="4209806"/>
            <a:ext cx="6751288" cy="13644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302" y="4209806"/>
            <a:ext cx="1184043" cy="12377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7052" y="1133909"/>
            <a:ext cx="2420585" cy="25544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19749" y="1349829"/>
            <a:ext cx="607858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Twinkl" panose="02000000000000000000" pitchFamily="2" charset="0"/>
              </a:rPr>
              <a:t>t</a:t>
            </a:r>
            <a:r>
              <a:rPr lang="en-US" sz="4000" dirty="0" smtClean="0">
                <a:latin typeface="Twinkl" panose="02000000000000000000" pitchFamily="2" charset="0"/>
              </a:rPr>
              <a:t>oler</a:t>
            </a:r>
            <a:r>
              <a:rPr lang="en-US" sz="4400" dirty="0" smtClean="0">
                <a:latin typeface="Twinkl" panose="02000000000000000000" pitchFamily="2" charset="0"/>
              </a:rPr>
              <a:t>ance        respect</a:t>
            </a:r>
          </a:p>
          <a:p>
            <a:r>
              <a:rPr lang="en-US" sz="4400" dirty="0">
                <a:latin typeface="Twinkl" panose="02000000000000000000" pitchFamily="2" charset="0"/>
              </a:rPr>
              <a:t>e</a:t>
            </a:r>
            <a:r>
              <a:rPr lang="en-US" sz="4400" dirty="0" smtClean="0">
                <a:latin typeface="Twinkl" panose="02000000000000000000" pitchFamily="2" charset="0"/>
              </a:rPr>
              <a:t>ntertaining   kindness</a:t>
            </a:r>
            <a:endParaRPr lang="en-US" sz="4400" dirty="0">
              <a:latin typeface="Twinkl" panose="02000000000000000000" pitchFamily="2" charset="0"/>
            </a:endParaRPr>
          </a:p>
          <a:p>
            <a:r>
              <a:rPr lang="en-US" sz="4400" dirty="0">
                <a:latin typeface="Twinkl" panose="02000000000000000000" pitchFamily="2" charset="0"/>
              </a:rPr>
              <a:t>i</a:t>
            </a:r>
            <a:r>
              <a:rPr lang="en-US" sz="4400" dirty="0" smtClean="0">
                <a:latin typeface="Twinkl" panose="02000000000000000000" pitchFamily="2" charset="0"/>
              </a:rPr>
              <a:t>maginative    powerful</a:t>
            </a:r>
            <a:endParaRPr lang="en-US" sz="4400" dirty="0">
              <a:latin typeface="Twinkl" panose="02000000000000000000" pitchFamily="2" charset="0"/>
            </a:endParaRPr>
          </a:p>
          <a:p>
            <a:endParaRPr lang="en-US" sz="40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232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97" y="0"/>
            <a:ext cx="12110203" cy="66984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907" y="4209806"/>
            <a:ext cx="6751288" cy="13644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302" y="4209806"/>
            <a:ext cx="1184043" cy="12377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3089" y="1109522"/>
            <a:ext cx="2542252" cy="257883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222415" y="1120470"/>
            <a:ext cx="668818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Twinkl" panose="02000000000000000000" pitchFamily="2" charset="0"/>
              </a:rPr>
              <a:t>t</a:t>
            </a:r>
            <a:r>
              <a:rPr lang="en-GB" sz="4000" dirty="0" smtClean="0">
                <a:latin typeface="Twinkl" panose="02000000000000000000" pitchFamily="2" charset="0"/>
              </a:rPr>
              <a:t>alented       organised</a:t>
            </a:r>
          </a:p>
          <a:p>
            <a:r>
              <a:rPr lang="en-GB" sz="4000" dirty="0" smtClean="0">
                <a:latin typeface="Twinkl" panose="02000000000000000000" pitchFamily="2" charset="0"/>
              </a:rPr>
              <a:t>determined   strong</a:t>
            </a:r>
          </a:p>
          <a:p>
            <a:r>
              <a:rPr lang="en-GB" sz="4000" dirty="0">
                <a:latin typeface="Twinkl" panose="02000000000000000000" pitchFamily="2" charset="0"/>
              </a:rPr>
              <a:t>s</a:t>
            </a:r>
            <a:r>
              <a:rPr lang="en-GB" sz="4000" dirty="0" smtClean="0">
                <a:latin typeface="Twinkl" panose="02000000000000000000" pitchFamily="2" charset="0"/>
              </a:rPr>
              <a:t>uccessful     hard working</a:t>
            </a:r>
          </a:p>
          <a:p>
            <a:r>
              <a:rPr lang="en-GB" sz="4000" dirty="0">
                <a:latin typeface="Twinkl" panose="02000000000000000000" pitchFamily="2" charset="0"/>
              </a:rPr>
              <a:t>r</a:t>
            </a:r>
            <a:r>
              <a:rPr lang="en-GB" sz="4000" dirty="0" smtClean="0">
                <a:latin typeface="Twinkl" panose="02000000000000000000" pitchFamily="2" charset="0"/>
              </a:rPr>
              <a:t>esilience      excellence</a:t>
            </a:r>
          </a:p>
          <a:p>
            <a:r>
              <a:rPr lang="en-GB" sz="4000" dirty="0">
                <a:latin typeface="Twinkl" panose="02000000000000000000" pitchFamily="2" charset="0"/>
              </a:rPr>
              <a:t>e</a:t>
            </a:r>
            <a:r>
              <a:rPr lang="en-GB" sz="4000" dirty="0" smtClean="0">
                <a:latin typeface="Twinkl" panose="02000000000000000000" pitchFamily="2" charset="0"/>
              </a:rPr>
              <a:t>nthusiastic  high achieving</a:t>
            </a:r>
            <a:endParaRPr lang="en-GB" sz="40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08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97" y="0"/>
            <a:ext cx="12110203" cy="66984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907" y="4209806"/>
            <a:ext cx="6751288" cy="13644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302" y="4209806"/>
            <a:ext cx="1184043" cy="12377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2425" y="1101443"/>
            <a:ext cx="2389839" cy="25056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44639" y="1298792"/>
            <a:ext cx="603402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Twinkl" panose="02000000000000000000" pitchFamily="2" charset="0"/>
              </a:rPr>
              <a:t>r</a:t>
            </a:r>
            <a:r>
              <a:rPr lang="en-GB" sz="4800" dirty="0" smtClean="0">
                <a:latin typeface="Twinkl" panose="02000000000000000000" pitchFamily="2" charset="0"/>
              </a:rPr>
              <a:t>esourcefulness       </a:t>
            </a:r>
          </a:p>
          <a:p>
            <a:r>
              <a:rPr lang="en-GB" sz="4800" dirty="0">
                <a:latin typeface="Twinkl" panose="02000000000000000000" pitchFamily="2" charset="0"/>
              </a:rPr>
              <a:t>b</a:t>
            </a:r>
            <a:r>
              <a:rPr lang="en-GB" sz="4800" dirty="0" smtClean="0">
                <a:latin typeface="Twinkl" panose="02000000000000000000" pitchFamily="2" charset="0"/>
              </a:rPr>
              <a:t>rave            healthy</a:t>
            </a:r>
          </a:p>
          <a:p>
            <a:r>
              <a:rPr lang="en-GB" sz="4800" dirty="0">
                <a:latin typeface="Twinkl" panose="02000000000000000000" pitchFamily="2" charset="0"/>
              </a:rPr>
              <a:t>r</a:t>
            </a:r>
            <a:r>
              <a:rPr lang="en-GB" sz="4800" dirty="0" smtClean="0">
                <a:latin typeface="Twinkl" panose="02000000000000000000" pitchFamily="2" charset="0"/>
              </a:rPr>
              <a:t>esponsible     </a:t>
            </a:r>
          </a:p>
          <a:p>
            <a:r>
              <a:rPr lang="en-GB" sz="4800" dirty="0" smtClean="0">
                <a:latin typeface="Twinkl" panose="02000000000000000000" pitchFamily="2" charset="0"/>
              </a:rPr>
              <a:t>supportive</a:t>
            </a:r>
            <a:endParaRPr lang="en-GB" sz="48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30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97" y="0"/>
            <a:ext cx="12110203" cy="66984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907" y="4209806"/>
            <a:ext cx="6751288" cy="13644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302" y="4209806"/>
            <a:ext cx="1184043" cy="12377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3302" y="1028284"/>
            <a:ext cx="2286198" cy="257883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89500" y="1304173"/>
            <a:ext cx="5662127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" panose="02000000000000000000" pitchFamily="2" charset="0"/>
              </a:rPr>
              <a:t>c</a:t>
            </a:r>
            <a:r>
              <a:rPr lang="en-GB" sz="4000" dirty="0" smtClean="0">
                <a:latin typeface="Twinkl" panose="02000000000000000000" pitchFamily="2" charset="0"/>
              </a:rPr>
              <a:t>aring           helpful</a:t>
            </a:r>
          </a:p>
          <a:p>
            <a:r>
              <a:rPr lang="en-GB" sz="4000" dirty="0">
                <a:latin typeface="Twinkl" panose="02000000000000000000" pitchFamily="2" charset="0"/>
              </a:rPr>
              <a:t>f</a:t>
            </a:r>
            <a:r>
              <a:rPr lang="en-GB" sz="4000" dirty="0" smtClean="0">
                <a:latin typeface="Twinkl" panose="02000000000000000000" pitchFamily="2" charset="0"/>
              </a:rPr>
              <a:t>riendship      </a:t>
            </a:r>
            <a:r>
              <a:rPr lang="en-GB" sz="4000" dirty="0">
                <a:latin typeface="Twinkl" panose="02000000000000000000" pitchFamily="2" charset="0"/>
              </a:rPr>
              <a:t>t</a:t>
            </a:r>
            <a:r>
              <a:rPr lang="en-GB" sz="4000" dirty="0" smtClean="0">
                <a:latin typeface="Twinkl" panose="02000000000000000000" pitchFamily="2" charset="0"/>
              </a:rPr>
              <a:t>eamwork</a:t>
            </a:r>
          </a:p>
          <a:p>
            <a:r>
              <a:rPr lang="en-GB" sz="4000" dirty="0">
                <a:latin typeface="Twinkl" panose="02000000000000000000" pitchFamily="2" charset="0"/>
              </a:rPr>
              <a:t>r</a:t>
            </a:r>
            <a:r>
              <a:rPr lang="en-GB" sz="4000" dirty="0" smtClean="0">
                <a:latin typeface="Twinkl" panose="02000000000000000000" pitchFamily="2" charset="0"/>
              </a:rPr>
              <a:t>eciprocity     </a:t>
            </a:r>
            <a:r>
              <a:rPr lang="en-GB" sz="4000" dirty="0">
                <a:latin typeface="Twinkl" panose="02000000000000000000" pitchFamily="2" charset="0"/>
              </a:rPr>
              <a:t>s</a:t>
            </a:r>
            <a:r>
              <a:rPr lang="en-GB" sz="4000" dirty="0" smtClean="0">
                <a:latin typeface="Twinkl" panose="02000000000000000000" pitchFamily="2" charset="0"/>
              </a:rPr>
              <a:t>ociable</a:t>
            </a:r>
          </a:p>
          <a:p>
            <a:r>
              <a:rPr lang="en-GB" sz="4000" dirty="0" smtClean="0">
                <a:latin typeface="Twinkl" panose="02000000000000000000" pitchFamily="2" charset="0"/>
              </a:rPr>
              <a:t>trustworthy </a:t>
            </a:r>
            <a:endParaRPr lang="en-GB" sz="40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428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97" y="0"/>
            <a:ext cx="12110203" cy="66984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907" y="4209806"/>
            <a:ext cx="6751288" cy="13644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302" y="4209806"/>
            <a:ext cx="1184043" cy="12377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3302" y="1121716"/>
            <a:ext cx="2255716" cy="256663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258746" y="1304173"/>
            <a:ext cx="6261651" cy="3077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Twinkl" panose="02000000000000000000" pitchFamily="2" charset="0"/>
              </a:rPr>
              <a:t>understanding   </a:t>
            </a:r>
            <a:r>
              <a:rPr lang="en-GB" sz="4400" dirty="0">
                <a:latin typeface="Twinkl" panose="02000000000000000000" pitchFamily="2" charset="0"/>
              </a:rPr>
              <a:t>honesty</a:t>
            </a:r>
            <a:endParaRPr lang="en-GB" sz="4400" dirty="0" smtClean="0">
              <a:latin typeface="Twinkl" panose="02000000000000000000" pitchFamily="2" charset="0"/>
            </a:endParaRPr>
          </a:p>
          <a:p>
            <a:r>
              <a:rPr lang="en-GB" sz="4400" dirty="0" smtClean="0">
                <a:latin typeface="Twinkl" panose="02000000000000000000" pitchFamily="2" charset="0"/>
              </a:rPr>
              <a:t>confident   </a:t>
            </a:r>
          </a:p>
          <a:p>
            <a:r>
              <a:rPr lang="en-GB" sz="4400" dirty="0">
                <a:latin typeface="Twinkl" panose="02000000000000000000" pitchFamily="2" charset="0"/>
              </a:rPr>
              <a:t>i</a:t>
            </a:r>
            <a:r>
              <a:rPr lang="en-GB" sz="4400" dirty="0" smtClean="0">
                <a:latin typeface="Twinkl" panose="02000000000000000000" pitchFamily="2" charset="0"/>
              </a:rPr>
              <a:t>ndependent</a:t>
            </a:r>
            <a:endParaRPr lang="en-GB" sz="4400" dirty="0">
              <a:latin typeface="Twinkl" panose="02000000000000000000" pitchFamily="2" charset="0"/>
            </a:endParaRPr>
          </a:p>
          <a:p>
            <a:r>
              <a:rPr lang="en-GB" sz="4400" dirty="0">
                <a:latin typeface="Twinkl" panose="02000000000000000000" pitchFamily="2" charset="0"/>
              </a:rPr>
              <a:t>r</a:t>
            </a:r>
            <a:r>
              <a:rPr lang="en-GB" sz="4400" dirty="0" smtClean="0">
                <a:latin typeface="Twinkl" panose="02000000000000000000" pitchFamily="2" charset="0"/>
              </a:rPr>
              <a:t>eflectiveness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6727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50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Newman</dc:creator>
  <cp:lastModifiedBy>Ruth Boyce</cp:lastModifiedBy>
  <cp:revision>12</cp:revision>
  <dcterms:created xsi:type="dcterms:W3CDTF">2022-12-08T21:28:00Z</dcterms:created>
  <dcterms:modified xsi:type="dcterms:W3CDTF">2024-01-11T12:11:24Z</dcterms:modified>
</cp:coreProperties>
</file>