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 ContentType="image/tiff"/>
  <Default Extension="tiff" ContentType="image/tiff"/>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5"/>
  </p:notesMasterIdLst>
  <p:handoutMasterIdLst>
    <p:handoutMasterId r:id="rId26"/>
  </p:handoutMasterIdLst>
  <p:sldIdLst>
    <p:sldId id="256" r:id="rId5"/>
    <p:sldId id="270" r:id="rId6"/>
    <p:sldId id="269" r:id="rId7"/>
    <p:sldId id="271" r:id="rId8"/>
    <p:sldId id="294" r:id="rId9"/>
    <p:sldId id="306" r:id="rId10"/>
    <p:sldId id="328" r:id="rId11"/>
    <p:sldId id="330" r:id="rId12"/>
    <p:sldId id="312" r:id="rId13"/>
    <p:sldId id="313" r:id="rId14"/>
    <p:sldId id="309" r:id="rId15"/>
    <p:sldId id="316" r:id="rId16"/>
    <p:sldId id="336" r:id="rId17"/>
    <p:sldId id="337" r:id="rId18"/>
    <p:sldId id="334" r:id="rId19"/>
    <p:sldId id="272" r:id="rId20"/>
    <p:sldId id="273" r:id="rId21"/>
    <p:sldId id="340" r:id="rId22"/>
    <p:sldId id="339" r:id="rId23"/>
    <p:sldId id="338" r:id="rId24"/>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0C4CEB-FCB6-409D-85CA-A09A7227580C}" v="8" dt="2026-01-11T22:02:26.2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3" autoAdjust="0"/>
    <p:restoredTop sz="89917" autoAdjust="0"/>
  </p:normalViewPr>
  <p:slideViewPr>
    <p:cSldViewPr snapToGrid="0">
      <p:cViewPr varScale="1">
        <p:scale>
          <a:sx n="64" d="100"/>
          <a:sy n="64" d="100"/>
        </p:scale>
        <p:origin x="936" y="278"/>
      </p:cViewPr>
      <p:guideLst>
        <p:guide orient="horz" pos="2160"/>
        <p:guide pos="3840"/>
      </p:guideLst>
    </p:cSldViewPr>
  </p:slideViewPr>
  <p:notesTextViewPr>
    <p:cViewPr>
      <p:scale>
        <a:sx n="1" d="1"/>
        <a:sy n="1" d="1"/>
      </p:scale>
      <p:origin x="0" y="0"/>
    </p:cViewPr>
  </p:notesTextViewPr>
  <p:notesViewPr>
    <p:cSldViewPr snapToGrid="0">
      <p:cViewPr varScale="1">
        <p:scale>
          <a:sx n="89" d="100"/>
          <a:sy n="89" d="100"/>
        </p:scale>
        <p:origin x="378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EDEE13B-EFC2-4824-807E-1611AAB8C25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0DF7B73-F468-436C-92B0-6B498430256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7453A73-4E24-4B80-87D2-CBFAA49FF19B}" type="datetime1">
              <a:rPr lang="en-GB" smtClean="0"/>
              <a:t>10/02/2026</a:t>
            </a:fld>
            <a:endParaRPr lang="en-GB"/>
          </a:p>
        </p:txBody>
      </p:sp>
      <p:sp>
        <p:nvSpPr>
          <p:cNvPr id="4" name="Footer Placeholder 3">
            <a:extLst>
              <a:ext uri="{FF2B5EF4-FFF2-40B4-BE49-F238E27FC236}">
                <a16:creationId xmlns:a16="http://schemas.microsoft.com/office/drawing/2014/main" id="{C38D0DE5-1B14-4C63-8FDB-2C9E9491E07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1FE40AD-558D-4151-8DB3-844CFA411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A729B2-B842-42CD-8BCC-8864796CD75A}" type="slidenum">
              <a:rPr lang="en-GB" smtClean="0"/>
              <a:t>‹#›</a:t>
            </a:fld>
            <a:endParaRPr lang="en-GB"/>
          </a:p>
        </p:txBody>
      </p:sp>
    </p:spTree>
    <p:extLst>
      <p:ext uri="{BB962C8B-B14F-4D97-AF65-F5344CB8AC3E}">
        <p14:creationId xmlns:p14="http://schemas.microsoft.com/office/powerpoint/2010/main" val="1633115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45D644-46CF-41D7-B7C8-064EA1CEBC5F}" type="datetime1">
              <a:rPr lang="en-GB" noProof="0" smtClean="0"/>
              <a:t>10/02/2026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1CF36A-65BB-424E-A42A-AFFD986EE636}" type="slidenum">
              <a:rPr lang="en-GB" noProof="0" smtClean="0"/>
              <a:t>‹#›</a:t>
            </a:fld>
            <a:endParaRPr lang="en-GB" noProof="0"/>
          </a:p>
        </p:txBody>
      </p:sp>
    </p:spTree>
    <p:extLst>
      <p:ext uri="{BB962C8B-B14F-4D97-AF65-F5344CB8AC3E}">
        <p14:creationId xmlns:p14="http://schemas.microsoft.com/office/powerpoint/2010/main" val="235426014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CF36A-65BB-424E-A42A-AFFD986EE636}" type="slidenum">
              <a:rPr lang="en-GB" smtClean="0"/>
              <a:t>1</a:t>
            </a:fld>
            <a:endParaRPr lang="en-GB"/>
          </a:p>
        </p:txBody>
      </p:sp>
    </p:spTree>
    <p:extLst>
      <p:ext uri="{BB962C8B-B14F-4D97-AF65-F5344CB8AC3E}">
        <p14:creationId xmlns:p14="http://schemas.microsoft.com/office/powerpoint/2010/main" val="1957994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CF36A-65BB-424E-A42A-AFFD986EE636}" type="slidenum">
              <a:rPr lang="en-GB" noProof="0" smtClean="0"/>
              <a:t>2</a:t>
            </a:fld>
            <a:endParaRPr lang="en-GB" noProof="0"/>
          </a:p>
        </p:txBody>
      </p:sp>
    </p:spTree>
    <p:extLst>
      <p:ext uri="{BB962C8B-B14F-4D97-AF65-F5344CB8AC3E}">
        <p14:creationId xmlns:p14="http://schemas.microsoft.com/office/powerpoint/2010/main" val="2556592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CF36A-65BB-424E-A42A-AFFD986EE636}" type="slidenum">
              <a:rPr lang="en-GB" noProof="0" smtClean="0"/>
              <a:t>3</a:t>
            </a:fld>
            <a:endParaRPr lang="en-GB" noProof="0"/>
          </a:p>
        </p:txBody>
      </p:sp>
    </p:spTree>
    <p:extLst>
      <p:ext uri="{BB962C8B-B14F-4D97-AF65-F5344CB8AC3E}">
        <p14:creationId xmlns:p14="http://schemas.microsoft.com/office/powerpoint/2010/main" val="2027356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CF36A-65BB-424E-A42A-AFFD986EE636}" type="slidenum">
              <a:rPr lang="en-GB" noProof="0" smtClean="0"/>
              <a:t>4</a:t>
            </a:fld>
            <a:endParaRPr lang="en-GB" noProof="0"/>
          </a:p>
        </p:txBody>
      </p:sp>
    </p:spTree>
    <p:extLst>
      <p:ext uri="{BB962C8B-B14F-4D97-AF65-F5344CB8AC3E}">
        <p14:creationId xmlns:p14="http://schemas.microsoft.com/office/powerpoint/2010/main" val="2758632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CF36A-65BB-424E-A42A-AFFD986EE636}" type="slidenum">
              <a:rPr lang="en-GB" noProof="0" smtClean="0"/>
              <a:t>16</a:t>
            </a:fld>
            <a:endParaRPr lang="en-GB" noProof="0"/>
          </a:p>
        </p:txBody>
      </p:sp>
    </p:spTree>
    <p:extLst>
      <p:ext uri="{BB962C8B-B14F-4D97-AF65-F5344CB8AC3E}">
        <p14:creationId xmlns:p14="http://schemas.microsoft.com/office/powerpoint/2010/main" val="2220972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CF36A-65BB-424E-A42A-AFFD986EE636}" type="slidenum">
              <a:rPr lang="en-GB" noProof="0" smtClean="0"/>
              <a:t>17</a:t>
            </a:fld>
            <a:endParaRPr lang="en-GB" noProof="0"/>
          </a:p>
        </p:txBody>
      </p:sp>
    </p:spTree>
    <p:extLst>
      <p:ext uri="{BB962C8B-B14F-4D97-AF65-F5344CB8AC3E}">
        <p14:creationId xmlns:p14="http://schemas.microsoft.com/office/powerpoint/2010/main" val="14920829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1CF36A-65BB-424E-A42A-AFFD986EE636}" type="slidenum">
              <a:rPr lang="en-GB" noProof="0" smtClean="0"/>
              <a:t>18</a:t>
            </a:fld>
            <a:endParaRPr lang="en-GB" noProof="0"/>
          </a:p>
        </p:txBody>
      </p:sp>
    </p:spTree>
    <p:extLst>
      <p:ext uri="{BB962C8B-B14F-4D97-AF65-F5344CB8AC3E}">
        <p14:creationId xmlns:p14="http://schemas.microsoft.com/office/powerpoint/2010/main" val="5189283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1CF36A-65BB-424E-A42A-AFFD986EE636}" type="slidenum">
              <a:rPr lang="en-GB" noProof="0" smtClean="0"/>
              <a:t>19</a:t>
            </a:fld>
            <a:endParaRPr lang="en-GB" noProof="0"/>
          </a:p>
        </p:txBody>
      </p:sp>
    </p:spTree>
    <p:extLst>
      <p:ext uri="{BB962C8B-B14F-4D97-AF65-F5344CB8AC3E}">
        <p14:creationId xmlns:p14="http://schemas.microsoft.com/office/powerpoint/2010/main" val="15879182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CF36A-65BB-424E-A42A-AFFD986EE636}" type="slidenum">
              <a:rPr lang="en-GB" noProof="0" smtClean="0"/>
              <a:t>20</a:t>
            </a:fld>
            <a:endParaRPr lang="en-GB" noProof="0"/>
          </a:p>
        </p:txBody>
      </p:sp>
    </p:spTree>
    <p:extLst>
      <p:ext uri="{BB962C8B-B14F-4D97-AF65-F5344CB8AC3E}">
        <p14:creationId xmlns:p14="http://schemas.microsoft.com/office/powerpoint/2010/main" val="2255389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rtlCol="0" anchor="b">
            <a:normAutofit/>
          </a:bodyPr>
          <a:lstStyle>
            <a:lvl1pPr algn="l">
              <a:defRPr sz="4800">
                <a:effectLst/>
              </a:defRPr>
            </a:lvl1pPr>
          </a:lstStyle>
          <a:p>
            <a:pPr rtl="0"/>
            <a:r>
              <a:rPr lang="en-GB" noProof="0"/>
              <a:t>Click to edit Master title style</a:t>
            </a:r>
          </a:p>
        </p:txBody>
      </p:sp>
      <p:sp>
        <p:nvSpPr>
          <p:cNvPr id="3" name="Subtitle 2"/>
          <p:cNvSpPr>
            <a:spLocks noGrp="1"/>
          </p:cNvSpPr>
          <p:nvPr>
            <p:ph type="subTitle" idx="1"/>
          </p:nvPr>
        </p:nvSpPr>
        <p:spPr>
          <a:xfrm>
            <a:off x="684212" y="3843867"/>
            <a:ext cx="6400800" cy="1947333"/>
          </a:xfrm>
        </p:spPr>
        <p:txBody>
          <a:bodyPr rtlCol="0"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GB" noProof="0"/>
              <a:t>Click to edit Master subtitle style</a:t>
            </a:r>
          </a:p>
        </p:txBody>
      </p:sp>
      <p:sp>
        <p:nvSpPr>
          <p:cNvPr id="4" name="Date Placeholder 3"/>
          <p:cNvSpPr>
            <a:spLocks noGrp="1"/>
          </p:cNvSpPr>
          <p:nvPr>
            <p:ph type="dt" sz="half" idx="10"/>
          </p:nvPr>
        </p:nvSpPr>
        <p:spPr/>
        <p:txBody>
          <a:bodyPr rtlCol="0"/>
          <a:lstStyle/>
          <a:p>
            <a:pPr rtl="0"/>
            <a:fld id="{846F0590-4464-43C9-B3F9-4CA13A78A0FE}"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hasCustomPrompt="1"/>
          </p:nvPr>
        </p:nvSpPr>
        <p:spPr/>
        <p:txBody>
          <a:bodyPr rtlCol="0" anchor="ct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F7BDDF73-772E-425A-BE89-3A8289E82E20}"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rtlCol="0" anchor="b">
            <a:normAutofit/>
          </a:bodyPr>
          <a:lstStyle>
            <a:lvl1pPr algn="l">
              <a:defRPr sz="3600" b="0" cap="all"/>
            </a:lvl1pPr>
          </a:lstStyle>
          <a:p>
            <a:pPr rtl="0"/>
            <a:r>
              <a:rPr lang="en-GB" noProof="0"/>
              <a:t>Click to edit Master title style</a:t>
            </a:r>
          </a:p>
        </p:txBody>
      </p:sp>
      <p:sp>
        <p:nvSpPr>
          <p:cNvPr id="3" name="Text Placeholder 2"/>
          <p:cNvSpPr>
            <a:spLocks noGrp="1"/>
          </p:cNvSpPr>
          <p:nvPr>
            <p:ph type="body" idx="1" hasCustomPrompt="1"/>
          </p:nvPr>
        </p:nvSpPr>
        <p:spPr>
          <a:xfrm>
            <a:off x="684213" y="4495800"/>
            <a:ext cx="8534400" cy="1498600"/>
          </a:xfrm>
        </p:spPr>
        <p:txBody>
          <a:bodyPr rtlCol="0"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AC20827A-D5FD-4938-B97A-C15FE37283AD}"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hasCustomPrompt="1"/>
          </p:nvPr>
        </p:nvSpPr>
        <p:spPr>
          <a:xfrm>
            <a:off x="684211" y="685800"/>
            <a:ext cx="4937655" cy="3615267"/>
          </a:xfrm>
        </p:spPr>
        <p:txBody>
          <a:bodyPr rtlCol="0">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hasCustomPrompt="1"/>
          </p:nvPr>
        </p:nvSpPr>
        <p:spPr>
          <a:xfrm>
            <a:off x="5808133" y="685801"/>
            <a:ext cx="4934479" cy="3615266"/>
          </a:xfrm>
        </p:spPr>
        <p:txBody>
          <a:bodyPr rtlCol="0">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2738A7B4-A96E-403E-9AC9-B1CC5312E7E8}" type="datetime1">
              <a:rPr lang="en-GB" noProof="0" smtClean="0"/>
              <a:t>10/02/2026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GB" noProof="0"/>
              <a:t>Click to edit Master title style</a:t>
            </a:r>
          </a:p>
        </p:txBody>
      </p:sp>
      <p:sp>
        <p:nvSpPr>
          <p:cNvPr id="3" name="Text Placeholder 2"/>
          <p:cNvSpPr>
            <a:spLocks noGrp="1"/>
          </p:cNvSpPr>
          <p:nvPr>
            <p:ph type="body" idx="1" hasCustomPrompt="1"/>
          </p:nvPr>
        </p:nvSpPr>
        <p:spPr>
          <a:xfrm>
            <a:off x="972080" y="685800"/>
            <a:ext cx="4649787" cy="576262"/>
          </a:xfrm>
        </p:spPr>
        <p:txBody>
          <a:bodyPr rtlCol="0"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3"/>
          <p:cNvSpPr>
            <a:spLocks noGrp="1"/>
          </p:cNvSpPr>
          <p:nvPr>
            <p:ph sz="half" idx="2" hasCustomPrompt="1"/>
          </p:nvPr>
        </p:nvSpPr>
        <p:spPr>
          <a:xfrm>
            <a:off x="684211" y="1270529"/>
            <a:ext cx="4937655" cy="3030538"/>
          </a:xfrm>
        </p:spPr>
        <p:txBody>
          <a:bodyPr rtlCol="0" anchor="t">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079066" y="685800"/>
            <a:ext cx="4665134" cy="576262"/>
          </a:xfrm>
        </p:spPr>
        <p:txBody>
          <a:bodyPr rtlCol="0"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6" name="Content Placeholder 5"/>
          <p:cNvSpPr>
            <a:spLocks noGrp="1"/>
          </p:cNvSpPr>
          <p:nvPr>
            <p:ph sz="quarter" idx="4" hasCustomPrompt="1"/>
          </p:nvPr>
        </p:nvSpPr>
        <p:spPr>
          <a:xfrm>
            <a:off x="5806545" y="1262062"/>
            <a:ext cx="4929188" cy="3030538"/>
          </a:xfrm>
        </p:spPr>
        <p:txBody>
          <a:bodyPr rtlCol="0" anchor="t">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3883E5D9-8D86-4588-82BB-BA80A59261A8}" type="datetime1">
              <a:rPr lang="en-GB" noProof="0" smtClean="0"/>
              <a:t>10/02/2026</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ADF46FB3-039D-4A18-A363-E05300A38648}" type="datetime1">
              <a:rPr lang="en-GB" noProof="0" smtClean="0"/>
              <a:t>10/02/2026</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B8EAA4A6-8097-42FD-B61F-CD409F12311A}" type="datetime1">
              <a:rPr lang="en-GB" noProof="0" smtClean="0"/>
              <a:t>10/02/2026</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rtlCol="0" anchor="b">
            <a:normAutofit/>
          </a:bodyPr>
          <a:lstStyle>
            <a:lvl1pPr algn="l">
              <a:defRPr sz="2400" b="0"/>
            </a:lvl1pPr>
          </a:lstStyle>
          <a:p>
            <a:pPr rtl="0"/>
            <a:r>
              <a:rPr lang="en-GB" noProof="0"/>
              <a:t>Click to edit Master title style</a:t>
            </a:r>
          </a:p>
        </p:txBody>
      </p:sp>
      <p:sp>
        <p:nvSpPr>
          <p:cNvPr id="3" name="Content Placeholder 2"/>
          <p:cNvSpPr>
            <a:spLocks noGrp="1"/>
          </p:cNvSpPr>
          <p:nvPr>
            <p:ph idx="1" hasCustomPrompt="1"/>
          </p:nvPr>
        </p:nvSpPr>
        <p:spPr>
          <a:xfrm>
            <a:off x="684212" y="685800"/>
            <a:ext cx="5943601" cy="5308600"/>
          </a:xfrm>
        </p:spPr>
        <p:txBody>
          <a:bodyPr rtlCol="0" anchor="ctr">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hasCustomPrompt="1"/>
          </p:nvPr>
        </p:nvSpPr>
        <p:spPr>
          <a:xfrm>
            <a:off x="7085012" y="2209799"/>
            <a:ext cx="3657600" cy="2091267"/>
          </a:xfrm>
        </p:spPr>
        <p:txBody>
          <a:bodyPr rtlCol="0"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155FF103-1298-46E5-B276-C7784A7A0CC6}" type="datetime1">
              <a:rPr lang="en-GB" noProof="0" smtClean="0"/>
              <a:t>10/02/2026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rtlCol="0" anchor="b">
            <a:normAutofit/>
          </a:bodyPr>
          <a:lstStyle>
            <a:lvl1pPr algn="l">
              <a:defRPr sz="2800" b="0"/>
            </a:lvl1pPr>
          </a:lstStyle>
          <a:p>
            <a:pPr rtl="0"/>
            <a:r>
              <a:rPr lang="en-GB" noProof="0"/>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4" name="Text Placeholder 3"/>
          <p:cNvSpPr>
            <a:spLocks noGrp="1"/>
          </p:cNvSpPr>
          <p:nvPr>
            <p:ph type="body" sz="half" idx="2" hasCustomPrompt="1"/>
          </p:nvPr>
        </p:nvSpPr>
        <p:spPr>
          <a:xfrm>
            <a:off x="4722812" y="2777066"/>
            <a:ext cx="6021388" cy="2048933"/>
          </a:xfrm>
        </p:spPr>
        <p:txBody>
          <a:bodyPr rtlCol="0"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Edit Master text styles</a:t>
            </a:r>
          </a:p>
        </p:txBody>
      </p:sp>
      <p:sp>
        <p:nvSpPr>
          <p:cNvPr id="5" name="Date Placeholder 4"/>
          <p:cNvSpPr>
            <a:spLocks noGrp="1"/>
          </p:cNvSpPr>
          <p:nvPr>
            <p:ph type="dt" sz="half" idx="10"/>
          </p:nvPr>
        </p:nvSpPr>
        <p:spPr/>
        <p:txBody>
          <a:bodyPr rtlCol="0"/>
          <a:lstStyle/>
          <a:p>
            <a:pPr rtl="0"/>
            <a:fld id="{53BD1A88-3541-47E3-9B73-DF780DF8E42A}" type="datetime1">
              <a:rPr lang="en-GB" noProof="0" smtClean="0"/>
              <a:t>10/02/2026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16" name="Text Placeholder 9"/>
          <p:cNvSpPr>
            <a:spLocks noGrp="1"/>
          </p:cNvSpPr>
          <p:nvPr>
            <p:ph type="body" sz="quarter" idx="14" hasCustomPrompt="1"/>
          </p:nvPr>
        </p:nvSpPr>
        <p:spPr>
          <a:xfrm>
            <a:off x="914402" y="3843867"/>
            <a:ext cx="8304210" cy="457200"/>
          </a:xfrm>
        </p:spPr>
        <p:txBody>
          <a:bodyPr rtlCol="0"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GB" noProof="0"/>
              <a:t>Edit Master text styles</a:t>
            </a:r>
          </a:p>
        </p:txBody>
      </p:sp>
      <p:sp>
        <p:nvSpPr>
          <p:cNvPr id="3" name="Date Placeholder 2"/>
          <p:cNvSpPr>
            <a:spLocks noGrp="1"/>
          </p:cNvSpPr>
          <p:nvPr>
            <p:ph type="dt" sz="half" idx="10"/>
          </p:nvPr>
        </p:nvSpPr>
        <p:spPr/>
        <p:txBody>
          <a:bodyPr rtlCol="0"/>
          <a:lstStyle/>
          <a:p>
            <a:pPr rtl="0"/>
            <a:fld id="{C97FF7B2-657D-48BE-B8C3-5E7CA6F256E0}" type="datetime1">
              <a:rPr lang="en-GB" noProof="0" smtClean="0"/>
              <a:t>10/02/2026</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rtlCol="0" anchor="ctr">
            <a:normAutofit/>
          </a:bodyPr>
          <a:lstStyle>
            <a:lvl1pPr algn="l">
              <a:defRPr sz="3200" b="0" cap="all"/>
            </a:lvl1pPr>
          </a:lstStyle>
          <a:p>
            <a:pPr rtl="0"/>
            <a:r>
              <a:rPr lang="en-GB" noProof="0"/>
              <a:t>Click to edit Master title style</a:t>
            </a:r>
          </a:p>
        </p:txBody>
      </p:sp>
      <p:sp>
        <p:nvSpPr>
          <p:cNvPr id="3" name="Text Placeholder 2"/>
          <p:cNvSpPr>
            <a:spLocks noGrp="1"/>
          </p:cNvSpPr>
          <p:nvPr>
            <p:ph type="body" idx="1" hasCustomPrompt="1"/>
          </p:nvPr>
        </p:nvSpPr>
        <p:spPr>
          <a:xfrm>
            <a:off x="684212" y="4114800"/>
            <a:ext cx="8535988" cy="1879600"/>
          </a:xfrm>
        </p:spPr>
        <p:txBody>
          <a:bodyPr rtlCol="0"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366FC299-19E7-416F-BC12-EDA6D8DD41C1}"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rtlCol="0" anchor="ctr">
            <a:normAutofit/>
          </a:bodyPr>
          <a:lstStyle>
            <a:lvl1pPr algn="l">
              <a:defRPr sz="3200" b="0" cap="all">
                <a:solidFill>
                  <a:schemeClr val="tx1"/>
                </a:solidFill>
              </a:defRPr>
            </a:lvl1pPr>
          </a:lstStyle>
          <a:p>
            <a:pPr rtl="0"/>
            <a:r>
              <a:rPr lang="en-GB" noProof="0"/>
              <a:t>Click to edit Master title style</a:t>
            </a:r>
          </a:p>
        </p:txBody>
      </p:sp>
      <p:sp>
        <p:nvSpPr>
          <p:cNvPr id="10" name="Text Placeholder 9"/>
          <p:cNvSpPr>
            <a:spLocks noGrp="1"/>
          </p:cNvSpPr>
          <p:nvPr>
            <p:ph type="body" sz="quarter" idx="13" hasCustomPrompt="1"/>
          </p:nvPr>
        </p:nvSpPr>
        <p:spPr>
          <a:xfrm>
            <a:off x="1446212" y="3429000"/>
            <a:ext cx="8534400" cy="381000"/>
          </a:xfrm>
        </p:spPr>
        <p:txBody>
          <a:bodyPr rtlCol="0"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GB" noProof="0"/>
              <a:t>Edit Master text styles</a:t>
            </a:r>
          </a:p>
        </p:txBody>
      </p:sp>
      <p:sp>
        <p:nvSpPr>
          <p:cNvPr id="3" name="Text Placeholder 2"/>
          <p:cNvSpPr>
            <a:spLocks noGrp="1"/>
          </p:cNvSpPr>
          <p:nvPr>
            <p:ph type="body" idx="1" hasCustomPrompt="1"/>
          </p:nvPr>
        </p:nvSpPr>
        <p:spPr>
          <a:xfrm>
            <a:off x="684213" y="4301067"/>
            <a:ext cx="8534400" cy="1684865"/>
          </a:xfrm>
        </p:spPr>
        <p:txBody>
          <a:bodyPr rtlCol="0"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8028D1F7-4D4B-48C0-A6EC-57F97AB4AF8D}"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rtl="0"/>
            <a:r>
              <a:rPr lang="en-GB" sz="8000" noProof="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rtl="0"/>
            <a:r>
              <a:rPr lang="en-GB"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rtlCol="0" anchor="b">
            <a:normAutofit/>
          </a:bodyPr>
          <a:lstStyle>
            <a:lvl1pPr algn="l">
              <a:defRPr sz="3200" b="0" cap="all"/>
            </a:lvl1pPr>
          </a:lstStyle>
          <a:p>
            <a:pPr rtl="0"/>
            <a:r>
              <a:rPr lang="en-GB" noProof="0"/>
              <a:t>Click to edit Master title style</a:t>
            </a:r>
          </a:p>
        </p:txBody>
      </p:sp>
      <p:sp>
        <p:nvSpPr>
          <p:cNvPr id="3" name="Text Placeholder 2"/>
          <p:cNvSpPr>
            <a:spLocks noGrp="1"/>
          </p:cNvSpPr>
          <p:nvPr>
            <p:ph type="body" idx="1" hasCustomPrompt="1"/>
          </p:nvPr>
        </p:nvSpPr>
        <p:spPr>
          <a:xfrm>
            <a:off x="684211" y="5132981"/>
            <a:ext cx="8535990" cy="860400"/>
          </a:xfrm>
        </p:spPr>
        <p:txBody>
          <a:bodyPr rtlCol="0"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248166C4-1F90-479A-B147-A0F72E900D69}"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rtlCol="0" anchor="ctr">
            <a:normAutofit/>
          </a:bodyPr>
          <a:lstStyle>
            <a:lvl1pPr algn="l">
              <a:defRPr sz="3200" b="0" cap="all">
                <a:solidFill>
                  <a:schemeClr val="tx1"/>
                </a:solidFill>
              </a:defRPr>
            </a:lvl1pPr>
          </a:lstStyle>
          <a:p>
            <a:pPr rtl="0"/>
            <a:r>
              <a:rPr lang="en-GB" noProof="0"/>
              <a:t>Click to edit Master title style</a:t>
            </a:r>
          </a:p>
        </p:txBody>
      </p:sp>
      <p:sp>
        <p:nvSpPr>
          <p:cNvPr id="10" name="Text Placeholder 9"/>
          <p:cNvSpPr>
            <a:spLocks noGrp="1"/>
          </p:cNvSpPr>
          <p:nvPr>
            <p:ph type="body" sz="quarter" idx="13" hasCustomPrompt="1"/>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rtl="0">
              <a:spcBef>
                <a:spcPct val="0"/>
              </a:spcBef>
              <a:buNone/>
            </a:pPr>
            <a:r>
              <a:rPr lang="en-GB" noProof="0"/>
              <a:t>Edit Master text styles</a:t>
            </a:r>
          </a:p>
        </p:txBody>
      </p:sp>
      <p:sp>
        <p:nvSpPr>
          <p:cNvPr id="3" name="Text Placeholder 2"/>
          <p:cNvSpPr>
            <a:spLocks noGrp="1"/>
          </p:cNvSpPr>
          <p:nvPr>
            <p:ph type="body" idx="1" hasCustomPrompt="1"/>
          </p:nvPr>
        </p:nvSpPr>
        <p:spPr>
          <a:xfrm>
            <a:off x="684211" y="4978400"/>
            <a:ext cx="8534401" cy="1016000"/>
          </a:xfrm>
        </p:spPr>
        <p:txBody>
          <a:bodyPr rtlCol="0"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4468ED5D-8405-4224-B632-9798694E97CE}"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rtl="0"/>
            <a:r>
              <a:rPr lang="en-GB" sz="8000" noProof="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rtl="0"/>
            <a:r>
              <a:rPr lang="en-GB" sz="8000" noProof="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rtl="0"/>
            <a:r>
              <a:rPr lang="en-GB" noProof="0"/>
              <a:t>Click to edit Master title style</a:t>
            </a:r>
          </a:p>
        </p:txBody>
      </p:sp>
      <p:sp>
        <p:nvSpPr>
          <p:cNvPr id="10" name="Text Placeholder 9"/>
          <p:cNvSpPr>
            <a:spLocks noGrp="1"/>
          </p:cNvSpPr>
          <p:nvPr>
            <p:ph type="body" sz="quarter" idx="13" hasCustomPrompt="1"/>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rtl="0">
              <a:spcBef>
                <a:spcPct val="0"/>
              </a:spcBef>
              <a:buNone/>
            </a:pPr>
            <a:r>
              <a:rPr lang="en-GB" noProof="0"/>
              <a:t>Edit Master text styles</a:t>
            </a:r>
          </a:p>
        </p:txBody>
      </p:sp>
      <p:sp>
        <p:nvSpPr>
          <p:cNvPr id="3" name="Text Placeholder 2"/>
          <p:cNvSpPr>
            <a:spLocks noGrp="1"/>
          </p:cNvSpPr>
          <p:nvPr>
            <p:ph type="body" idx="1" hasCustomPrompt="1"/>
          </p:nvPr>
        </p:nvSpPr>
        <p:spPr>
          <a:xfrm>
            <a:off x="684211" y="4766732"/>
            <a:ext cx="8534401" cy="1227667"/>
          </a:xfrm>
        </p:spPr>
        <p:txBody>
          <a:bodyPr rtlCol="0"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p:txBody>
          <a:bodyPr rtlCol="0"/>
          <a:lstStyle/>
          <a:p>
            <a:pPr rtl="0"/>
            <a:fld id="{424DE8F7-DA5F-4322-BECA-518C81B5BCBB}"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lgn="l">
              <a:defRPr/>
            </a:lvl1pPr>
          </a:lstStyle>
          <a:p>
            <a:pPr rtl="0"/>
            <a:r>
              <a:rPr lang="en-GB" noProof="0"/>
              <a:t>Click to edit Master title style</a:t>
            </a:r>
          </a:p>
        </p:txBody>
      </p:sp>
      <p:sp>
        <p:nvSpPr>
          <p:cNvPr id="3" name="Vertical Text Placeholder 2"/>
          <p:cNvSpPr>
            <a:spLocks noGrp="1"/>
          </p:cNvSpPr>
          <p:nvPr>
            <p:ph type="body" orient="vert" idx="1" hasCustomPrompt="1"/>
          </p:nvPr>
        </p:nvSpPr>
        <p:spPr/>
        <p:txBody>
          <a:bodyPr vert="eaVert" rtlCol="0" anchor="t"/>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C1938DC-95BA-4DC8-933E-05820284BD77}"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rtlCol="0"/>
          <a:lstStyle/>
          <a:p>
            <a:pPr rtl="0"/>
            <a:r>
              <a:rPr lang="en-GB" noProof="0"/>
              <a:t>Click to edit Master title style</a:t>
            </a:r>
          </a:p>
        </p:txBody>
      </p:sp>
      <p:sp>
        <p:nvSpPr>
          <p:cNvPr id="3" name="Vertical Text Placeholder 2"/>
          <p:cNvSpPr>
            <a:spLocks noGrp="1"/>
          </p:cNvSpPr>
          <p:nvPr>
            <p:ph type="body" orient="vert" idx="1" hasCustomPrompt="1"/>
          </p:nvPr>
        </p:nvSpPr>
        <p:spPr>
          <a:xfrm>
            <a:off x="685800" y="685800"/>
            <a:ext cx="7823200" cy="5308600"/>
          </a:xfrm>
        </p:spPr>
        <p:txBody>
          <a:bodyPr vert="eaVert" rtlCol="0" anchor="t"/>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87FE1C3E-CE6A-4006-9EA9-A55B73E82DA5}" type="datetime1">
              <a:rPr lang="en-GB" noProof="0" smtClean="0"/>
              <a:t>10/02/2026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24635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512962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146894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378615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063993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360668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172222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977571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617224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907974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40898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rtl="0"/>
            <a:fld id="{5F54CCAA-E95E-496C-95FF-32DCCD2A3420}" type="datetime1">
              <a:rPr lang="en-GB" noProof="0" smtClean="0"/>
              <a:t>10/02/2026</a:t>
            </a:fld>
            <a:endParaRPr lang="en-GB" noProof="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rtl="0"/>
            <a:endParaRPr lang="en-GB" noProof="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rtl="0"/>
            <a:fld id="{D57F1E4F-1CFF-5643-939E-217C01CDF56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 id="2147483670" r:id="rId18"/>
    <p:sldLayoutId id="2147483671" r:id="rId19"/>
    <p:sldLayoutId id="2147483672" r:id="rId20"/>
    <p:sldLayoutId id="2147483673" r:id="rId21"/>
    <p:sldLayoutId id="2147483674" r:id="rId22"/>
    <p:sldLayoutId id="2147483675" r:id="rId23"/>
    <p:sldLayoutId id="2147483676" r:id="rId24"/>
    <p:sldLayoutId id="2147483677" r:id="rId25"/>
    <p:sldLayoutId id="2147483678" r:id="rId26"/>
    <p:sldLayoutId id="2147483679" r:id="rId27"/>
    <p:sldLayoutId id="2147483681" r:id="rId28"/>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nhs.uk/best-start-in-life/toddler/learning-to-talk/learning-conversations-and-telling-stories-3-to-5-years/#video-talk-to-each-other-when-out-and-about"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openxmlformats.org/officeDocument/2006/relationships/image" Target="../media/image12.tiff"/><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21" Type="http://schemas.openxmlformats.org/officeDocument/2006/relationships/image" Target="../media/image25.tiff"/><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6.png"/><Relationship Id="rId16" Type="http://schemas.openxmlformats.org/officeDocument/2006/relationships/image" Target="../media/image20.tiff"/><Relationship Id="rId20" Type="http://schemas.openxmlformats.org/officeDocument/2006/relationships/image" Target="../media/image24.png"/><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tiff"/><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tiff"/><Relationship Id="rId1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tif"/><Relationship Id="rId2" Type="http://schemas.openxmlformats.org/officeDocument/2006/relationships/image" Target="../media/image26.png"/><Relationship Id="rId1" Type="http://schemas.openxmlformats.org/officeDocument/2006/relationships/slideLayout" Target="../slideLayouts/slideLayout1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3.png"/><Relationship Id="rId7"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20.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1.tif"/></Relationships>
</file>

<file path=ppt/slides/_rels/slide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1.tif"/><Relationship Id="rId7" Type="http://schemas.openxmlformats.org/officeDocument/2006/relationships/image" Target="../media/image41.png"/><Relationship Id="rId2" Type="http://schemas.openxmlformats.org/officeDocument/2006/relationships/image" Target="../media/image32.png"/><Relationship Id="rId1" Type="http://schemas.openxmlformats.org/officeDocument/2006/relationships/slideLayout" Target="../slideLayouts/slideLayout21.xml"/><Relationship Id="rId6" Type="http://schemas.openxmlformats.org/officeDocument/2006/relationships/image" Target="../media/image40.png"/><Relationship Id="rId5" Type="http://schemas.openxmlformats.org/officeDocument/2006/relationships/image" Target="../media/image39.tiff"/><Relationship Id="rId4" Type="http://schemas.openxmlformats.org/officeDocument/2006/relationships/image" Target="../media/image38.png"/><Relationship Id="rId9" Type="http://schemas.openxmlformats.org/officeDocument/2006/relationships/image" Target="../media/image3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4.xml"/><Relationship Id="rId5" Type="http://schemas.openxmlformats.org/officeDocument/2006/relationships/image" Target="../media/image51.png"/><Relationship Id="rId4" Type="http://schemas.openxmlformats.org/officeDocument/2006/relationships/image" Target="../media/image50.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5.xml"/><Relationship Id="rId4" Type="http://schemas.openxmlformats.org/officeDocument/2006/relationships/image" Target="../media/image54.png"/></Relationships>
</file>

<file path=ppt/slides/_rels/slide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2.png"/><Relationship Id="rId1" Type="http://schemas.openxmlformats.org/officeDocument/2006/relationships/slideLayout" Target="../slideLayouts/slideLayout26.xml"/><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2.png"/><Relationship Id="rId1" Type="http://schemas.openxmlformats.org/officeDocument/2006/relationships/slideLayout" Target="../slideLayouts/slideLayout27.xml"/><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1.tif"/><Relationship Id="rId1" Type="http://schemas.openxmlformats.org/officeDocument/2006/relationships/slideLayout" Target="../slideLayouts/slideLayout28.xml"/><Relationship Id="rId6" Type="http://schemas.openxmlformats.org/officeDocument/2006/relationships/image" Target="../media/image54.png"/><Relationship Id="rId5" Type="http://schemas.openxmlformats.org/officeDocument/2006/relationships/image" Target="../media/image59.png"/><Relationship Id="rId4" Type="http://schemas.openxmlformats.org/officeDocument/2006/relationships/image" Target="../media/image58.png"/></Relationships>
</file>

<file path=ppt/slides/_rels/slide1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bc.co.uk/tiny-happy-people/articles/z3bmqfr"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2.emf"/><Relationship Id="rId4" Type="http://schemas.openxmlformats.org/officeDocument/2006/relationships/image" Target="../media/image61.jpeg"/></Relationships>
</file>

<file path=ppt/slides/_rels/slide18.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65.emf"/><Relationship Id="rId4" Type="http://schemas.openxmlformats.org/officeDocument/2006/relationships/image" Target="../media/image64.emf"/></Relationships>
</file>

<file path=ppt/slides/_rels/slide1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hyperlink" Target="https://speechandlanguage.org.uk/about-us/news-and-blogs/screen-time/" TargetMode="External"/><Relationship Id="rId7" Type="http://schemas.openxmlformats.org/officeDocument/2006/relationships/hyperlink" Target="https://www.nhs.uk/best-start-in-life/toddler/learning-to-talk/learning-conversations-and-telling-stories-3-to-5-years/#Activitie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www.nhs.uk/best-start-in-life/toddler/learning-to-talk/learning-conversations-and-telling-stories-3-to-5-years/#video-talk-to-each-other-when-out-and-about" TargetMode="External"/><Relationship Id="rId5" Type="http://schemas.openxmlformats.org/officeDocument/2006/relationships/hyperlink" Target="https://speechandlanguage.org.uk/educators-and-professionals/ages-and-stages/4-5-years/" TargetMode="External"/><Relationship Id="rId4" Type="http://schemas.openxmlformats.org/officeDocument/2006/relationships/hyperlink" Target="https://speechandlanguage.org.uk/educators-and-professionals/ages-and-stages/3-4-yea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C5BDD1EA-D8C1-45AF-9F0A-14A2A137B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6BA91D-915C-49E9-BA6D-FB9B677ACAA3}"/>
              </a:ext>
            </a:extLst>
          </p:cNvPr>
          <p:cNvSpPr>
            <a:spLocks noGrp="1"/>
          </p:cNvSpPr>
          <p:nvPr>
            <p:ph type="ctrTitle"/>
          </p:nvPr>
        </p:nvSpPr>
        <p:spPr>
          <a:xfrm>
            <a:off x="7532710" y="628617"/>
            <a:ext cx="3971902" cy="3028983"/>
          </a:xfrm>
        </p:spPr>
        <p:txBody>
          <a:bodyPr rtlCol="0">
            <a:normAutofit/>
          </a:bodyPr>
          <a:lstStyle/>
          <a:p>
            <a:pPr rtl="0">
              <a:lnSpc>
                <a:spcPct val="90000"/>
              </a:lnSpc>
            </a:pPr>
            <a:r>
              <a:rPr lang="en-GB" sz="4100"/>
              <a:t>Speaking and listening parent workshop</a:t>
            </a:r>
          </a:p>
        </p:txBody>
      </p:sp>
      <p:sp>
        <p:nvSpPr>
          <p:cNvPr id="3" name="Subtitle 2">
            <a:extLst>
              <a:ext uri="{FF2B5EF4-FFF2-40B4-BE49-F238E27FC236}">
                <a16:creationId xmlns:a16="http://schemas.microsoft.com/office/drawing/2014/main" id="{B5DB1A8A-4EF6-4157-8A00-84AEDB08838C}"/>
              </a:ext>
            </a:extLst>
          </p:cNvPr>
          <p:cNvSpPr>
            <a:spLocks noGrp="1"/>
          </p:cNvSpPr>
          <p:nvPr>
            <p:ph type="subTitle" idx="1"/>
          </p:nvPr>
        </p:nvSpPr>
        <p:spPr>
          <a:xfrm>
            <a:off x="7532709" y="3843868"/>
            <a:ext cx="2827315" cy="1564744"/>
          </a:xfrm>
        </p:spPr>
        <p:txBody>
          <a:bodyPr rtlCol="0">
            <a:normAutofit/>
          </a:bodyPr>
          <a:lstStyle/>
          <a:p>
            <a:pPr rtl="0"/>
            <a:r>
              <a:rPr lang="en-GB"/>
              <a:t>Mrs Dennis</a:t>
            </a:r>
          </a:p>
          <a:p>
            <a:pPr rtl="0"/>
            <a:r>
              <a:rPr lang="en-GB"/>
              <a:t>Miss Ashington</a:t>
            </a:r>
          </a:p>
          <a:p>
            <a:pPr rtl="0"/>
            <a:endParaRPr lang="en-GB"/>
          </a:p>
        </p:txBody>
      </p:sp>
      <p:sp>
        <p:nvSpPr>
          <p:cNvPr id="1033" name="Snip Diagonal Corner Rectangle 6">
            <a:extLst>
              <a:ext uri="{FF2B5EF4-FFF2-40B4-BE49-F238E27FC236}">
                <a16:creationId xmlns:a16="http://schemas.microsoft.com/office/drawing/2014/main" id="{14354E08-0068-48D7-A8AD-84C7B1CF5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ttention &amp; Listening Skills | Seirrah Occupational Therapy">
            <a:extLst>
              <a:ext uri="{FF2B5EF4-FFF2-40B4-BE49-F238E27FC236}">
                <a16:creationId xmlns:a16="http://schemas.microsoft.com/office/drawing/2014/main" id="{EF037201-34AB-EDAA-5D33-37F079DC2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0925" b="-1"/>
          <a:stretch>
            <a:fillRect/>
          </a:stretch>
        </p:blipFill>
        <p:spPr bwMode="auto">
          <a:xfrm>
            <a:off x="799072" y="786117"/>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a:noFill/>
          <a:extLst>
            <a:ext uri="{909E8E84-426E-40DD-AFC4-6F175D3DCCD1}">
              <a14:hiddenFill xmlns:a14="http://schemas.microsoft.com/office/drawing/2010/main">
                <a:solidFill>
                  <a:srgbClr val="FFFFFF"/>
                </a:solidFill>
              </a14:hiddenFill>
            </a:ext>
          </a:extLst>
        </p:spPr>
      </p:pic>
      <p:grpSp>
        <p:nvGrpSpPr>
          <p:cNvPr id="1035" name="Group 1034">
            <a:extLst>
              <a:ext uri="{FF2B5EF4-FFF2-40B4-BE49-F238E27FC236}">
                <a16:creationId xmlns:a16="http://schemas.microsoft.com/office/drawing/2014/main" id="{A779F34F-2960-4B81-BA08-445B6F6A0C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036" name="Straight Connector 1035">
              <a:extLst>
                <a:ext uri="{FF2B5EF4-FFF2-40B4-BE49-F238E27FC236}">
                  <a16:creationId xmlns:a16="http://schemas.microsoft.com/office/drawing/2014/main" id="{10A57ACC-416F-4A5D-B7F7-DDA9886A3A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7" name="Straight Connector 1036">
              <a:extLst>
                <a:ext uri="{FF2B5EF4-FFF2-40B4-BE49-F238E27FC236}">
                  <a16:creationId xmlns:a16="http://schemas.microsoft.com/office/drawing/2014/main" id="{26522B4F-50C4-4FCE-8AE2-3789D63ED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8" name="Straight Connector 1037">
              <a:extLst>
                <a:ext uri="{FF2B5EF4-FFF2-40B4-BE49-F238E27FC236}">
                  <a16:creationId xmlns:a16="http://schemas.microsoft.com/office/drawing/2014/main" id="{2C3978FC-B5D1-42BE-B086-BC2A733D58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9" name="Straight Connector 1038">
              <a:extLst>
                <a:ext uri="{FF2B5EF4-FFF2-40B4-BE49-F238E27FC236}">
                  <a16:creationId xmlns:a16="http://schemas.microsoft.com/office/drawing/2014/main" id="{ACED99F1-340D-4970-8E66-3B28E9271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0" name="Straight Connector 1039">
              <a:extLst>
                <a:ext uri="{FF2B5EF4-FFF2-40B4-BE49-F238E27FC236}">
                  <a16:creationId xmlns:a16="http://schemas.microsoft.com/office/drawing/2014/main" id="{50A54E39-63C0-4847-A766-C6B74FEB48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780818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Eight Tips for Practicing Active Listening in the Classroom – TCEA  TechNotes Blog">
            <a:extLst>
              <a:ext uri="{FF2B5EF4-FFF2-40B4-BE49-F238E27FC236}">
                <a16:creationId xmlns:a16="http://schemas.microsoft.com/office/drawing/2014/main" id="{1EC886EA-4383-935A-92F6-4C8C12D6F8A0}"/>
              </a:ext>
            </a:extLst>
          </p:cNvPr>
          <p:cNvPicPr>
            <a:picLocks noChangeAspect="1" noChangeArrowheads="1"/>
          </p:cNvPicPr>
          <p:nvPr/>
        </p:nvPicPr>
        <p:blipFill>
          <a:blip r:embed="rId3">
            <a:grayscl/>
            <a:extLst>
              <a:ext uri="{28A0092B-C50C-407E-A947-70E740481C1C}">
                <a14:useLocalDpi xmlns:a14="http://schemas.microsoft.com/office/drawing/2010/main" val="0"/>
              </a:ext>
            </a:extLst>
          </a:blip>
          <a:srcRect b="6250"/>
          <a:stretch>
            <a:fillRect/>
          </a:stretch>
        </p:blipFill>
        <p:spPr bwMode="auto">
          <a:xfrm>
            <a:off x="-12700" y="10"/>
            <a:ext cx="12192000"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2054">
            <a:extLst>
              <a:ext uri="{FF2B5EF4-FFF2-40B4-BE49-F238E27FC236}">
                <a16:creationId xmlns:a16="http://schemas.microsoft.com/office/drawing/2014/main" id="{8735A508-2662-409F-B5A3-AEA22CE92A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Snip Single Corner Rectangle 17">
            <a:extLst>
              <a:ext uri="{FF2B5EF4-FFF2-40B4-BE49-F238E27FC236}">
                <a16:creationId xmlns:a16="http://schemas.microsoft.com/office/drawing/2014/main" id="{CB8B592B-E5AA-4055-8CB3-6AEDB35AD4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12188825" cy="6857999"/>
          </a:xfrm>
          <a:prstGeom prst="snip1Rect">
            <a:avLst>
              <a:gd name="adj" fmla="val 38352"/>
            </a:avLst>
          </a:prstGeom>
          <a:gradFill>
            <a:gsLst>
              <a:gs pos="10000">
                <a:schemeClr val="dk2">
                  <a:tint val="97000"/>
                  <a:hueMod val="92000"/>
                  <a:satMod val="169000"/>
                  <a:lumMod val="164000"/>
                  <a:alpha val="70000"/>
                </a:schemeClr>
              </a:gs>
              <a:gs pos="100000">
                <a:schemeClr val="dk2">
                  <a:shade val="96000"/>
                  <a:satMod val="120000"/>
                  <a:lumMod val="90000"/>
                  <a:alpha val="80000"/>
                </a:schemeClr>
              </a:gs>
            </a:gsLst>
          </a:gradFill>
          <a:ln>
            <a:noFill/>
          </a:ln>
          <a:effectLst/>
        </p:spPr>
        <p:style>
          <a:lnRef idx="2">
            <a:schemeClr val="accent1">
              <a:shade val="50000"/>
            </a:schemeClr>
          </a:lnRef>
          <a:fillRef idx="1002">
            <a:schemeClr val="dk2"/>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878978F0-9884-7F06-9960-DFDF9D69B84B}"/>
              </a:ext>
            </a:extLst>
          </p:cNvPr>
          <p:cNvSpPr txBox="1"/>
          <p:nvPr/>
        </p:nvSpPr>
        <p:spPr>
          <a:xfrm>
            <a:off x="3976684" y="1155699"/>
            <a:ext cx="3842281" cy="3615267"/>
          </a:xfrm>
          <a:prstGeom prst="rect">
            <a:avLst/>
          </a:prstGeom>
        </p:spPr>
        <p:txBody>
          <a:bodyPr vert="horz" lIns="91440" tIns="45720" rIns="91440" bIns="45720" rtlCol="0" anchor="ctr">
            <a:normAutofit/>
          </a:bodyPr>
          <a:lstStyle/>
          <a:p>
            <a:pPr algn="ctr">
              <a:lnSpc>
                <a:spcPct val="90000"/>
              </a:lnSpc>
              <a:spcBef>
                <a:spcPct val="20000"/>
              </a:spcBef>
              <a:spcAft>
                <a:spcPts val="600"/>
              </a:spcAft>
              <a:buClr>
                <a:schemeClr val="tx1"/>
              </a:buClr>
              <a:buSzPct val="80000"/>
              <a:buFont typeface="Wingdings 3" panose="05040102010807070707" pitchFamily="18" charset="2"/>
              <a:buChar char=""/>
            </a:pPr>
            <a:r>
              <a:rPr lang="en-US" sz="1500" b="1" dirty="0"/>
              <a:t>S</a:t>
            </a:r>
            <a:r>
              <a:rPr lang="en-US" sz="1500" b="1" i="0" dirty="0"/>
              <a:t>trategies to support:</a:t>
            </a:r>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r>
              <a:rPr lang="en-US" sz="1500" b="1" dirty="0"/>
              <a:t>Pronunciation, modelling and phonics</a:t>
            </a:r>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r>
              <a:rPr lang="en-US" sz="1500" b="1" dirty="0"/>
              <a:t>Interactive videos and games</a:t>
            </a:r>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r>
              <a:rPr lang="en-US" sz="1500" b="1" dirty="0"/>
              <a:t>Family times &amp; verbal communication</a:t>
            </a:r>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r>
              <a:rPr lang="en-US" sz="1500" b="1" dirty="0"/>
              <a:t>Screen time</a:t>
            </a:r>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b="1" dirty="0"/>
          </a:p>
          <a:p>
            <a:pPr algn="ctr">
              <a:lnSpc>
                <a:spcPct val="90000"/>
              </a:lnSpc>
              <a:spcBef>
                <a:spcPct val="20000"/>
              </a:spcBef>
              <a:spcAft>
                <a:spcPts val="600"/>
              </a:spcAft>
              <a:buClr>
                <a:schemeClr val="tx1"/>
              </a:buClr>
              <a:buSzPct val="80000"/>
              <a:buFont typeface="Wingdings 3" panose="05040102010807070707" pitchFamily="18" charset="2"/>
              <a:buChar char=""/>
            </a:pPr>
            <a:endParaRPr lang="en-US" sz="1500" dirty="0"/>
          </a:p>
        </p:txBody>
      </p:sp>
      <p:grpSp>
        <p:nvGrpSpPr>
          <p:cNvPr id="2059" name="Group 2058">
            <a:extLst>
              <a:ext uri="{FF2B5EF4-FFF2-40B4-BE49-F238E27FC236}">
                <a16:creationId xmlns:a16="http://schemas.microsoft.com/office/drawing/2014/main" id="{6E8443E6-406A-4E9D-BBDF-18D82C7E57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97444" y="2963333"/>
            <a:ext cx="2981858" cy="3208867"/>
            <a:chOff x="9206969" y="2963333"/>
            <a:chExt cx="2981858" cy="3208867"/>
          </a:xfrm>
        </p:grpSpPr>
        <p:cxnSp>
          <p:nvCxnSpPr>
            <p:cNvPr id="2060" name="Straight Connector 2059">
              <a:extLst>
                <a:ext uri="{FF2B5EF4-FFF2-40B4-BE49-F238E27FC236}">
                  <a16:creationId xmlns:a16="http://schemas.microsoft.com/office/drawing/2014/main" id="{31BA182A-2104-4C55-A000-6A17CB398C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1" name="Straight Connector 2060">
              <a:extLst>
                <a:ext uri="{FF2B5EF4-FFF2-40B4-BE49-F238E27FC236}">
                  <a16:creationId xmlns:a16="http://schemas.microsoft.com/office/drawing/2014/main" id="{E7FCCA59-6939-4760-9F82-2FC2E686F5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2" name="Straight Connector 2061">
              <a:extLst>
                <a:ext uri="{FF2B5EF4-FFF2-40B4-BE49-F238E27FC236}">
                  <a16:creationId xmlns:a16="http://schemas.microsoft.com/office/drawing/2014/main" id="{0FB56C56-4387-44BD-B03A-5191625A5E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3" name="Straight Connector 2062">
              <a:extLst>
                <a:ext uri="{FF2B5EF4-FFF2-40B4-BE49-F238E27FC236}">
                  <a16:creationId xmlns:a16="http://schemas.microsoft.com/office/drawing/2014/main" id="{B2F6CE9C-E697-4BCF-9715-53021444C4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4" name="Straight Connector 2063">
              <a:extLst>
                <a:ext uri="{FF2B5EF4-FFF2-40B4-BE49-F238E27FC236}">
                  <a16:creationId xmlns:a16="http://schemas.microsoft.com/office/drawing/2014/main" id="{25D51363-57A9-46E1-8441-64EAF401C3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881192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E14166-82C0-3837-9818-402D9060FEFC}"/>
              </a:ext>
            </a:extLst>
          </p:cNvPr>
          <p:cNvSpPr txBox="1"/>
          <p:nvPr/>
        </p:nvSpPr>
        <p:spPr>
          <a:xfrm>
            <a:off x="593226" y="430119"/>
            <a:ext cx="9952567" cy="6186309"/>
          </a:xfrm>
          <a:prstGeom prst="rect">
            <a:avLst/>
          </a:prstGeom>
          <a:noFill/>
        </p:spPr>
        <p:txBody>
          <a:bodyPr wrap="square">
            <a:spAutoFit/>
          </a:bodyPr>
          <a:lstStyle/>
          <a:p>
            <a:pPr algn="l">
              <a:buFont typeface="Arial" panose="020B0604020202020204" pitchFamily="34" charset="0"/>
              <a:buChar char="•"/>
            </a:pPr>
            <a:r>
              <a:rPr lang="en-GB" b="0" i="0" dirty="0">
                <a:solidFill>
                  <a:schemeClr val="bg1"/>
                </a:solidFill>
                <a:effectLst/>
                <a:latin typeface="Arial" panose="020B0604020202020204" pitchFamily="34" charset="0"/>
              </a:rPr>
              <a:t>There are now 1.9 million children with </a:t>
            </a:r>
            <a:r>
              <a:rPr lang="en-GB" b="1" i="0" dirty="0">
                <a:solidFill>
                  <a:schemeClr val="bg1"/>
                </a:solidFill>
                <a:effectLst/>
                <a:latin typeface="Arial" panose="020B0604020202020204" pitchFamily="34" charset="0"/>
              </a:rPr>
              <a:t>speech and language</a:t>
            </a:r>
            <a:r>
              <a:rPr lang="en-GB" b="0" i="0" dirty="0">
                <a:solidFill>
                  <a:schemeClr val="bg1"/>
                </a:solidFill>
                <a:effectLst/>
                <a:latin typeface="Arial" panose="020B0604020202020204" pitchFamily="34" charset="0"/>
              </a:rPr>
              <a:t> challenges in the UK, an increase from 1.5 million just 2 years ago</a:t>
            </a:r>
          </a:p>
          <a:p>
            <a:pPr algn="l">
              <a:buFont typeface="Arial" panose="020B0604020202020204" pitchFamily="34" charset="0"/>
              <a:buChar char="•"/>
            </a:pPr>
            <a:endParaRPr lang="en-GB" dirty="0">
              <a:solidFill>
                <a:srgbClr val="474747"/>
              </a:solidFill>
              <a:latin typeface="Arial" panose="020B0604020202020204" pitchFamily="34" charset="0"/>
            </a:endParaRPr>
          </a:p>
          <a:p>
            <a:pPr algn="l">
              <a:buFont typeface="Arial" panose="020B0604020202020204" pitchFamily="34" charset="0"/>
              <a:buChar char="•"/>
            </a:pPr>
            <a:r>
              <a:rPr lang="en-GB" b="1" i="0" dirty="0">
                <a:solidFill>
                  <a:srgbClr val="0A0A0A"/>
                </a:solidFill>
                <a:effectLst/>
                <a:latin typeface="Google Sans"/>
              </a:rPr>
              <a:t>Education:</a:t>
            </a:r>
            <a:r>
              <a:rPr lang="en-GB" b="0" i="0" dirty="0">
                <a:solidFill>
                  <a:srgbClr val="0A0A0A"/>
                </a:solidFill>
                <a:effectLst/>
                <a:latin typeface="Google Sans"/>
              </a:rPr>
              <a:t> Poor vocabulary at age five makes children more than twice as likely to be unemployed at 35 and significantly increases the risk of falling behind in literacy and maths by age 11.</a:t>
            </a:r>
          </a:p>
          <a:p>
            <a:pPr algn="l"/>
            <a:endParaRPr lang="en-GB" b="0" i="0" dirty="0">
              <a:solidFill>
                <a:srgbClr val="0A0A0A"/>
              </a:solidFill>
              <a:effectLst/>
              <a:latin typeface="Google Sans"/>
            </a:endParaRPr>
          </a:p>
          <a:p>
            <a:pPr algn="l">
              <a:buFont typeface="Arial" panose="020B0604020202020204" pitchFamily="34" charset="0"/>
              <a:buChar char="•"/>
            </a:pPr>
            <a:r>
              <a:rPr lang="en-GB" b="1" i="0" dirty="0">
                <a:solidFill>
                  <a:srgbClr val="0A0A0A"/>
                </a:solidFill>
                <a:effectLst/>
                <a:latin typeface="Google Sans"/>
              </a:rPr>
              <a:t>Attendance:</a:t>
            </a:r>
            <a:r>
              <a:rPr lang="en-GB" b="0" i="0" dirty="0">
                <a:solidFill>
                  <a:srgbClr val="0A0A0A"/>
                </a:solidFill>
                <a:effectLst/>
                <a:latin typeface="Google Sans"/>
              </a:rPr>
              <a:t> Children with S&amp;L challenges are at higher risk of school absence. </a:t>
            </a:r>
          </a:p>
          <a:p>
            <a:pPr algn="l"/>
            <a:endParaRPr lang="en-GB" b="0" i="0" dirty="0">
              <a:solidFill>
                <a:srgbClr val="0A0A0A"/>
              </a:solidFill>
              <a:effectLst/>
              <a:latin typeface="Google Sans"/>
            </a:endParaRPr>
          </a:p>
          <a:p>
            <a:pPr>
              <a:buFont typeface="Arial" panose="020B0604020202020204" pitchFamily="34" charset="0"/>
              <a:buChar char="•"/>
            </a:pPr>
            <a:r>
              <a:rPr lang="en-GB" b="1" i="0" dirty="0">
                <a:solidFill>
                  <a:srgbClr val="0A0A0A"/>
                </a:solidFill>
                <a:effectLst/>
                <a:latin typeface="Google Sans"/>
              </a:rPr>
              <a:t>First Language Impact:</a:t>
            </a:r>
            <a:r>
              <a:rPr lang="en-GB" b="0" i="0" dirty="0">
                <a:solidFill>
                  <a:srgbClr val="0A0A0A"/>
                </a:solidFill>
                <a:effectLst/>
                <a:latin typeface="Google Sans"/>
              </a:rPr>
              <a:t> In 2022/23, 71% of children with English as their first language met the standard, compared to 63.4% for others.</a:t>
            </a:r>
          </a:p>
          <a:p>
            <a:pPr>
              <a:buFont typeface="Arial" panose="020B0604020202020204" pitchFamily="34" charset="0"/>
              <a:buChar char="•"/>
            </a:pPr>
            <a:endParaRPr lang="en-GB" dirty="0">
              <a:solidFill>
                <a:srgbClr val="0A0A0A"/>
              </a:solidFill>
              <a:latin typeface="Google Sans"/>
            </a:endParaRPr>
          </a:p>
          <a:p>
            <a:pPr>
              <a:buFont typeface="Arial" panose="020B0604020202020204" pitchFamily="34" charset="0"/>
              <a:buChar char="•"/>
            </a:pPr>
            <a:r>
              <a:rPr lang="en-GB" b="1" i="0" dirty="0">
                <a:solidFill>
                  <a:srgbClr val="0A0A0A"/>
                </a:solidFill>
                <a:effectLst/>
                <a:latin typeface="Google Sans"/>
              </a:rPr>
              <a:t>Gender Gap:</a:t>
            </a:r>
            <a:r>
              <a:rPr lang="en-GB" b="0" i="0" dirty="0">
                <a:solidFill>
                  <a:srgbClr val="0A0A0A"/>
                </a:solidFill>
                <a:effectLst/>
                <a:latin typeface="Google Sans"/>
              </a:rPr>
              <a:t> In 2022/23, 75.6% of girls reached expected language levels, versus only 62.3% of boys.</a:t>
            </a:r>
          </a:p>
          <a:p>
            <a:pPr>
              <a:buFont typeface="Arial" panose="020B0604020202020204" pitchFamily="34" charset="0"/>
              <a:buChar char="•"/>
            </a:pPr>
            <a:endParaRPr lang="en-GB" b="0" i="0" dirty="0">
              <a:solidFill>
                <a:srgbClr val="0A0A0A"/>
              </a:solidFill>
              <a:effectLst/>
              <a:latin typeface="Google Sans"/>
            </a:endParaRPr>
          </a:p>
          <a:p>
            <a:pPr>
              <a:buFont typeface="Arial" panose="020B0604020202020204" pitchFamily="34" charset="0"/>
              <a:buChar char="•"/>
            </a:pPr>
            <a:r>
              <a:rPr lang="en-GB" b="1" i="0" dirty="0">
                <a:solidFill>
                  <a:srgbClr val="0A0A0A"/>
                </a:solidFill>
                <a:effectLst/>
                <a:latin typeface="Google Sans"/>
              </a:rPr>
              <a:t>Most Common SEN:</a:t>
            </a:r>
            <a:r>
              <a:rPr lang="en-GB" b="0" i="0" dirty="0">
                <a:solidFill>
                  <a:srgbClr val="0A0A0A"/>
                </a:solidFill>
                <a:effectLst/>
                <a:latin typeface="Google Sans"/>
              </a:rPr>
              <a:t> S&amp;L Needs are the primary need for about one in four pupils with Special Educational Needs (SEN) support.</a:t>
            </a:r>
          </a:p>
          <a:p>
            <a:pPr>
              <a:buFont typeface="Arial" panose="020B0604020202020204" pitchFamily="34" charset="0"/>
              <a:buChar char="•"/>
            </a:pPr>
            <a:endParaRPr lang="en-GB" dirty="0">
              <a:solidFill>
                <a:srgbClr val="0A0A0A"/>
              </a:solidFill>
              <a:latin typeface="Google Sans"/>
            </a:endParaRPr>
          </a:p>
          <a:p>
            <a:pPr>
              <a:buFont typeface="Arial" panose="020B0604020202020204" pitchFamily="34" charset="0"/>
              <a:buChar char="•"/>
            </a:pPr>
            <a:r>
              <a:rPr lang="en-GB" b="1" i="0" dirty="0">
                <a:solidFill>
                  <a:srgbClr val="0A0A0A"/>
                </a:solidFill>
                <a:effectLst/>
                <a:latin typeface="Google Sans"/>
              </a:rPr>
              <a:t>Age 4: </a:t>
            </a:r>
            <a:r>
              <a:rPr lang="en-GB" b="0" i="0" dirty="0">
                <a:solidFill>
                  <a:srgbClr val="0A0A0A"/>
                </a:solidFill>
                <a:effectLst/>
                <a:latin typeface="Google Sans"/>
              </a:rPr>
              <a:t>By the age of 4, children should be able to speak around 1500 words with at least 4 to 6 words in every sentence. </a:t>
            </a:r>
          </a:p>
          <a:p>
            <a:pPr>
              <a:buFont typeface="Arial" panose="020B0604020202020204" pitchFamily="34" charset="0"/>
              <a:buChar char="•"/>
            </a:pPr>
            <a:endParaRPr lang="en-GB" dirty="0">
              <a:solidFill>
                <a:srgbClr val="0A0A0A"/>
              </a:solidFill>
              <a:latin typeface="Google Sans"/>
            </a:endParaRPr>
          </a:p>
          <a:p>
            <a:pPr>
              <a:buFont typeface="Arial" panose="020B0604020202020204" pitchFamily="34" charset="0"/>
              <a:buChar char="•"/>
            </a:pPr>
            <a:r>
              <a:rPr lang="en-GB" b="1" i="0" dirty="0">
                <a:solidFill>
                  <a:srgbClr val="0A0A0A"/>
                </a:solidFill>
                <a:effectLst/>
                <a:latin typeface="Google Sans"/>
              </a:rPr>
              <a:t>Age 5: </a:t>
            </a:r>
            <a:r>
              <a:rPr lang="en-GB" b="0" i="0" dirty="0">
                <a:solidFill>
                  <a:srgbClr val="0A0A0A"/>
                </a:solidFill>
                <a:effectLst/>
                <a:latin typeface="Google Sans"/>
              </a:rPr>
              <a:t>By the age of 5, children should be able to speak around 2500 words with more than 6 words in a sentence. </a:t>
            </a:r>
          </a:p>
          <a:p>
            <a:pPr algn="l">
              <a:buFont typeface="Arial" panose="020B0604020202020204" pitchFamily="34" charset="0"/>
              <a:buChar char="•"/>
            </a:pPr>
            <a:endParaRPr lang="en-GB" b="0" i="0" dirty="0">
              <a:solidFill>
                <a:srgbClr val="0A0A0A"/>
              </a:solidFill>
              <a:effectLst/>
              <a:latin typeface="Google Sans"/>
            </a:endParaRPr>
          </a:p>
        </p:txBody>
      </p:sp>
      <p:sp>
        <p:nvSpPr>
          <p:cNvPr id="7" name="TextBox 6">
            <a:extLst>
              <a:ext uri="{FF2B5EF4-FFF2-40B4-BE49-F238E27FC236}">
                <a16:creationId xmlns:a16="http://schemas.microsoft.com/office/drawing/2014/main" id="{3B38E932-1327-0860-9905-1920B0184F79}"/>
              </a:ext>
            </a:extLst>
          </p:cNvPr>
          <p:cNvSpPr txBox="1"/>
          <p:nvPr/>
        </p:nvSpPr>
        <p:spPr>
          <a:xfrm>
            <a:off x="593226" y="-77018"/>
            <a:ext cx="8186737" cy="584775"/>
          </a:xfrm>
          <a:prstGeom prst="rect">
            <a:avLst/>
          </a:prstGeom>
          <a:noFill/>
        </p:spPr>
        <p:txBody>
          <a:bodyPr wrap="square">
            <a:spAutoFit/>
          </a:bodyPr>
          <a:lstStyle/>
          <a:p>
            <a:r>
              <a:rPr lang="en-GB" sz="3200" b="1" u="sng" dirty="0"/>
              <a:t>Statistics</a:t>
            </a:r>
          </a:p>
        </p:txBody>
      </p:sp>
      <p:pic>
        <p:nvPicPr>
          <p:cNvPr id="3074" name="Picture 2" descr="Statistics - ExamSolutions %">
            <a:extLst>
              <a:ext uri="{FF2B5EF4-FFF2-40B4-BE49-F238E27FC236}">
                <a16:creationId xmlns:a16="http://schemas.microsoft.com/office/drawing/2014/main" id="{77B43AAC-16A3-820F-9780-F6D6169AE5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76" y="227200"/>
            <a:ext cx="1389250" cy="138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205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17B00-962F-7BED-BF8F-281A68F72F58}"/>
              </a:ext>
            </a:extLst>
          </p:cNvPr>
          <p:cNvSpPr>
            <a:spLocks noGrp="1"/>
          </p:cNvSpPr>
          <p:nvPr>
            <p:ph type="title"/>
          </p:nvPr>
        </p:nvSpPr>
        <p:spPr>
          <a:xfrm>
            <a:off x="377296" y="0"/>
            <a:ext cx="8534400" cy="1507067"/>
          </a:xfrm>
        </p:spPr>
        <p:txBody>
          <a:bodyPr>
            <a:normAutofit fontScale="90000"/>
          </a:bodyPr>
          <a:lstStyle/>
          <a:p>
            <a:r>
              <a:rPr lang="en-GB" b="1" dirty="0">
                <a:latin typeface="Google Sans"/>
              </a:rPr>
              <a:t>Pronunciation, modelling and phonics</a:t>
            </a:r>
            <a:br>
              <a:rPr lang="en-GB" b="1" dirty="0">
                <a:solidFill>
                  <a:srgbClr val="0A0A0A"/>
                </a:solidFill>
                <a:latin typeface="Google Sans"/>
              </a:rPr>
            </a:br>
            <a:endParaRPr lang="en-GB" dirty="0"/>
          </a:p>
        </p:txBody>
      </p:sp>
      <p:sp>
        <p:nvSpPr>
          <p:cNvPr id="5" name="TextBox 4">
            <a:extLst>
              <a:ext uri="{FF2B5EF4-FFF2-40B4-BE49-F238E27FC236}">
                <a16:creationId xmlns:a16="http://schemas.microsoft.com/office/drawing/2014/main" id="{E601577D-38A7-9C6E-2C50-938C7740CFC7}"/>
              </a:ext>
            </a:extLst>
          </p:cNvPr>
          <p:cNvSpPr txBox="1"/>
          <p:nvPr/>
        </p:nvSpPr>
        <p:spPr>
          <a:xfrm>
            <a:off x="285750" y="1138678"/>
            <a:ext cx="7696200" cy="5355312"/>
          </a:xfrm>
          <a:prstGeom prst="rect">
            <a:avLst/>
          </a:prstGeom>
          <a:noFill/>
        </p:spPr>
        <p:txBody>
          <a:bodyPr wrap="square">
            <a:spAutoFit/>
          </a:bodyPr>
          <a:lstStyle/>
          <a:p>
            <a:pPr marL="285750" indent="-285750" fontAlgn="t">
              <a:buFont typeface="Arial" panose="020B0604020202020204" pitchFamily="34" charset="0"/>
              <a:buChar char="•"/>
            </a:pPr>
            <a:r>
              <a:rPr lang="en-GB" b="0" i="0" dirty="0">
                <a:solidFill>
                  <a:schemeClr val="bg1"/>
                </a:solidFill>
                <a:effectLst/>
                <a:latin typeface="Segoe UI" panose="020B0502040204020203" pitchFamily="34" charset="0"/>
              </a:rPr>
              <a:t>Research shows that bilingual children who have a secure understanding of both languages often achieve higher levels of success in education compared to monolingual peers, as their cognitive flexibility and problem-solving skills are enhanced.</a:t>
            </a:r>
          </a:p>
          <a:p>
            <a:pPr fontAlgn="t"/>
            <a:endParaRPr lang="en-GB" b="0" i="0" dirty="0">
              <a:solidFill>
                <a:schemeClr val="bg1"/>
              </a:solidFill>
              <a:effectLst/>
              <a:latin typeface="Segoe UI" panose="020B0502040204020203" pitchFamily="34" charset="0"/>
            </a:endParaRPr>
          </a:p>
          <a:p>
            <a:pPr marL="285750" indent="-285750" fontAlgn="t">
              <a:buFont typeface="Arial" panose="020B0604020202020204" pitchFamily="34" charset="0"/>
              <a:buChar char="•"/>
            </a:pPr>
            <a:r>
              <a:rPr lang="en-GB" dirty="0">
                <a:solidFill>
                  <a:schemeClr val="bg1"/>
                </a:solidFill>
                <a:latin typeface="Segoe UI" panose="020B0502040204020203" pitchFamily="34" charset="0"/>
              </a:rPr>
              <a:t>Assessment is in English.</a:t>
            </a:r>
          </a:p>
          <a:p>
            <a:pPr marL="285750" indent="-285750" fontAlgn="t">
              <a:buFont typeface="Arial" panose="020B0604020202020204" pitchFamily="34" charset="0"/>
              <a:buChar char="•"/>
            </a:pPr>
            <a:endParaRPr lang="en-GB" b="0" i="0" dirty="0">
              <a:solidFill>
                <a:schemeClr val="bg1"/>
              </a:solidFill>
              <a:effectLst/>
              <a:latin typeface="Segoe UI" panose="020B0502040204020203" pitchFamily="34" charset="0"/>
            </a:endParaRPr>
          </a:p>
          <a:p>
            <a:pPr marL="285750" indent="-285750" fontAlgn="t">
              <a:buFont typeface="Arial" panose="020B0604020202020204" pitchFamily="34" charset="0"/>
              <a:buChar char="•"/>
            </a:pPr>
            <a:r>
              <a:rPr lang="en-GB" dirty="0">
                <a:solidFill>
                  <a:schemeClr val="bg1"/>
                </a:solidFill>
                <a:latin typeface="Segoe UI" panose="020B0502040204020203" pitchFamily="34" charset="0"/>
              </a:rPr>
              <a:t>Modelling vocabulary and speaking in sentences. – Regional accents (Oxford English vs social English), speaking links to writing e.g. </a:t>
            </a:r>
            <a:r>
              <a:rPr lang="en-GB" dirty="0" err="1">
                <a:solidFill>
                  <a:schemeClr val="bg1"/>
                </a:solidFill>
                <a:latin typeface="Segoe UI" panose="020B0502040204020203" pitchFamily="34" charset="0"/>
              </a:rPr>
              <a:t>cuz</a:t>
            </a:r>
            <a:r>
              <a:rPr lang="en-GB" dirty="0">
                <a:solidFill>
                  <a:schemeClr val="bg1"/>
                </a:solidFill>
                <a:latin typeface="Segoe UI" panose="020B0502040204020203" pitchFamily="34" charset="0"/>
              </a:rPr>
              <a:t>, </a:t>
            </a:r>
            <a:r>
              <a:rPr lang="en-GB" dirty="0" err="1">
                <a:solidFill>
                  <a:schemeClr val="bg1"/>
                </a:solidFill>
                <a:latin typeface="Segoe UI" panose="020B0502040204020203" pitchFamily="34" charset="0"/>
              </a:rPr>
              <a:t>gna</a:t>
            </a:r>
            <a:r>
              <a:rPr lang="en-GB" dirty="0">
                <a:solidFill>
                  <a:schemeClr val="bg1"/>
                </a:solidFill>
                <a:latin typeface="Segoe UI" panose="020B0502040204020203" pitchFamily="34" charset="0"/>
              </a:rPr>
              <a:t>, fink, can I go toilet? </a:t>
            </a:r>
          </a:p>
          <a:p>
            <a:pPr marL="285750" indent="-285750" fontAlgn="t">
              <a:buFont typeface="Arial" panose="020B0604020202020204" pitchFamily="34" charset="0"/>
              <a:buChar char="•"/>
            </a:pPr>
            <a:endParaRPr lang="en-GB" b="0" i="0" dirty="0">
              <a:solidFill>
                <a:schemeClr val="bg1"/>
              </a:solidFill>
              <a:effectLst/>
              <a:latin typeface="Segoe UI" panose="020B0502040204020203" pitchFamily="34" charset="0"/>
            </a:endParaRPr>
          </a:p>
          <a:p>
            <a:pPr marL="285750" indent="-285750" fontAlgn="t">
              <a:buFont typeface="Arial" panose="020B0604020202020204" pitchFamily="34" charset="0"/>
              <a:buChar char="•"/>
            </a:pPr>
            <a:r>
              <a:rPr lang="en-GB" i="0" dirty="0">
                <a:solidFill>
                  <a:schemeClr val="bg1"/>
                </a:solidFill>
                <a:effectLst/>
                <a:latin typeface="Poppins" panose="020B0502040204020203" pitchFamily="2" charset="0"/>
              </a:rPr>
              <a:t>Video: Talk to each other when you're out and about</a:t>
            </a:r>
          </a:p>
          <a:p>
            <a:pPr fontAlgn="t"/>
            <a:r>
              <a:rPr lang="en-GB" b="0" i="0" dirty="0">
                <a:solidFill>
                  <a:schemeClr val="bg1"/>
                </a:solidFill>
                <a:effectLst/>
                <a:latin typeface="Segoe UI" panose="020B0502040204020203" pitchFamily="34" charset="0"/>
                <a:hlinkClick r:id="rId3">
                  <a:extLst>
                    <a:ext uri="{A12FA001-AC4F-418D-AE19-62706E023703}">
                      <ahyp:hlinkClr xmlns:ahyp="http://schemas.microsoft.com/office/drawing/2018/hyperlinkcolor" val="tx"/>
                    </a:ext>
                  </a:extLst>
                </a:hlinkClick>
              </a:rPr>
              <a:t>https://www.nhs.uk/best-start-in-life/toddler/learning-to-talk/learning-conversations-and-telling-stories-3-to-5-years/#video-talk-to-each-other-when-out-and-about</a:t>
            </a:r>
            <a:endParaRPr lang="en-GB" b="0" i="0" dirty="0">
              <a:solidFill>
                <a:schemeClr val="bg1"/>
              </a:solidFill>
              <a:effectLst/>
              <a:latin typeface="Segoe UI" panose="020B0502040204020203" pitchFamily="34" charset="0"/>
            </a:endParaRPr>
          </a:p>
          <a:p>
            <a:pPr fontAlgn="t"/>
            <a:endParaRPr lang="en-GB" dirty="0">
              <a:solidFill>
                <a:schemeClr val="bg1"/>
              </a:solidFill>
              <a:latin typeface="Segoe UI" panose="020B0502040204020203" pitchFamily="34" charset="0"/>
            </a:endParaRPr>
          </a:p>
          <a:p>
            <a:pPr fontAlgn="t"/>
            <a:r>
              <a:rPr lang="en-GB" b="0" i="0" dirty="0">
                <a:solidFill>
                  <a:schemeClr val="bg1"/>
                </a:solidFill>
                <a:effectLst/>
                <a:latin typeface="Segoe UI" panose="020B0502040204020203" pitchFamily="34" charset="0"/>
              </a:rPr>
              <a:t>Phonics – Lessons support listening, pronunciation, reading and writing – sounds support spelling e.g. names and sounds</a:t>
            </a:r>
          </a:p>
          <a:p>
            <a:pPr marL="285750" indent="-285750" fontAlgn="t">
              <a:buFont typeface="Arial" panose="020B0604020202020204" pitchFamily="34" charset="0"/>
              <a:buChar char="•"/>
            </a:pPr>
            <a:endParaRPr lang="en-GB" b="0" i="0" dirty="0">
              <a:effectLst/>
              <a:latin typeface="Segoe UI" panose="020B0502040204020203" pitchFamily="34" charset="0"/>
            </a:endParaRPr>
          </a:p>
        </p:txBody>
      </p:sp>
      <p:pic>
        <p:nvPicPr>
          <p:cNvPr id="4098" name="Picture 2" descr="7 Important Tips To Practice Pronunciation At Home For Free :-">
            <a:extLst>
              <a:ext uri="{FF2B5EF4-FFF2-40B4-BE49-F238E27FC236}">
                <a16:creationId xmlns:a16="http://schemas.microsoft.com/office/drawing/2014/main" id="{37249D5E-AAC7-3F2D-57AF-57E8EFB85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5026" y="3816334"/>
            <a:ext cx="3849406"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3341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220236" y="227397"/>
            <a:ext cx="2447764" cy="504056"/>
            <a:chOff x="6696236" y="1700808"/>
            <a:chExt cx="2447764" cy="504056"/>
          </a:xfrm>
          <a:solidFill>
            <a:srgbClr val="CC4894"/>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7" name="background">
            <a:extLst>
              <a:ext uri="{FF2B5EF4-FFF2-40B4-BE49-F238E27FC236}">
                <a16:creationId xmlns:a16="http://schemas.microsoft.com/office/drawing/2014/main" id="{B18B4880-D98C-47A6-A8CD-5A57DDE2A4D7}"/>
              </a:ext>
            </a:extLst>
          </p:cNvPr>
          <p:cNvSpPr/>
          <p:nvPr/>
        </p:nvSpPr>
        <p:spPr>
          <a:xfrm>
            <a:off x="4544529" y="2164702"/>
            <a:ext cx="2238846" cy="3424539"/>
          </a:xfrm>
          <a:prstGeom prst="roundRect">
            <a:avLst>
              <a:gd name="adj" fmla="val 9850"/>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1050" dirty="0">
              <a:solidFill>
                <a:schemeClr val="tx1"/>
              </a:solidFill>
            </a:endParaRPr>
          </a:p>
        </p:txBody>
      </p:sp>
      <p:grpSp>
        <p:nvGrpSpPr>
          <p:cNvPr id="8" name="y">
            <a:extLst>
              <a:ext uri="{FF2B5EF4-FFF2-40B4-BE49-F238E27FC236}">
                <a16:creationId xmlns:a16="http://schemas.microsoft.com/office/drawing/2014/main" id="{20D37A0B-5123-41DF-8FDD-38EDD07B972F}"/>
              </a:ext>
            </a:extLst>
          </p:cNvPr>
          <p:cNvGrpSpPr/>
          <p:nvPr/>
        </p:nvGrpSpPr>
        <p:grpSpPr>
          <a:xfrm>
            <a:off x="5246326" y="2049480"/>
            <a:ext cx="802549" cy="3133238"/>
            <a:chOff x="3586454" y="2079309"/>
            <a:chExt cx="802549" cy="3133238"/>
          </a:xfrm>
        </p:grpSpPr>
        <p:pic>
          <p:nvPicPr>
            <p:cNvPr id="9" name="picture y">
              <a:extLst>
                <a:ext uri="{FF2B5EF4-FFF2-40B4-BE49-F238E27FC236}">
                  <a16:creationId xmlns:a16="http://schemas.microsoft.com/office/drawing/2014/main" id="{3A3CBA76-89C6-4F70-A2F4-EEE805C0F2E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6454" y="3791925"/>
              <a:ext cx="753218" cy="1420622"/>
            </a:xfrm>
            <a:prstGeom prst="rect">
              <a:avLst/>
            </a:prstGeom>
          </p:spPr>
        </p:pic>
        <p:sp>
          <p:nvSpPr>
            <p:cNvPr id="10" name="y">
              <a:extLst>
                <a:ext uri="{FF2B5EF4-FFF2-40B4-BE49-F238E27FC236}">
                  <a16:creationId xmlns:a16="http://schemas.microsoft.com/office/drawing/2014/main" id="{39E9B0AB-B30B-4A91-A3FD-528C77F96532}"/>
                </a:ext>
              </a:extLst>
            </p:cNvPr>
            <p:cNvSpPr txBox="1">
              <a:spLocks noChangeArrowheads="1"/>
            </p:cNvSpPr>
            <p:nvPr/>
          </p:nvSpPr>
          <p:spPr bwMode="auto">
            <a:xfrm>
              <a:off x="3588784" y="2079309"/>
              <a:ext cx="80021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a:t>y</a:t>
              </a:r>
            </a:p>
          </p:txBody>
        </p:sp>
      </p:grpSp>
      <p:grpSp>
        <p:nvGrpSpPr>
          <p:cNvPr id="11" name="X">
            <a:extLst>
              <a:ext uri="{FF2B5EF4-FFF2-40B4-BE49-F238E27FC236}">
                <a16:creationId xmlns:a16="http://schemas.microsoft.com/office/drawing/2014/main" id="{422D5B40-93BA-411A-B1B5-E5B63A090018}"/>
              </a:ext>
            </a:extLst>
          </p:cNvPr>
          <p:cNvGrpSpPr/>
          <p:nvPr/>
        </p:nvGrpSpPr>
        <p:grpSpPr>
          <a:xfrm>
            <a:off x="4960104" y="2138625"/>
            <a:ext cx="1445525" cy="2954951"/>
            <a:chOff x="3148267" y="2079309"/>
            <a:chExt cx="1445525" cy="2954951"/>
          </a:xfrm>
        </p:grpSpPr>
        <p:pic>
          <p:nvPicPr>
            <p:cNvPr id="12" name="picture X">
              <a:extLst>
                <a:ext uri="{FF2B5EF4-FFF2-40B4-BE49-F238E27FC236}">
                  <a16:creationId xmlns:a16="http://schemas.microsoft.com/office/drawing/2014/main" id="{2F0457F6-4B95-47A0-ABD9-6C7914E899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8267" y="3786149"/>
              <a:ext cx="1445525" cy="1248111"/>
            </a:xfrm>
            <a:prstGeom prst="rect">
              <a:avLst/>
            </a:prstGeom>
          </p:spPr>
        </p:pic>
        <p:sp>
          <p:nvSpPr>
            <p:cNvPr id="13" name="X">
              <a:extLst>
                <a:ext uri="{FF2B5EF4-FFF2-40B4-BE49-F238E27FC236}">
                  <a16:creationId xmlns:a16="http://schemas.microsoft.com/office/drawing/2014/main" id="{F9E4618D-D816-4F32-9253-3423F76DF28D}"/>
                </a:ext>
              </a:extLst>
            </p:cNvPr>
            <p:cNvSpPr txBox="1">
              <a:spLocks noChangeArrowheads="1"/>
            </p:cNvSpPr>
            <p:nvPr/>
          </p:nvSpPr>
          <p:spPr bwMode="auto">
            <a:xfrm>
              <a:off x="3374238" y="2079309"/>
              <a:ext cx="80021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a:t>x</a:t>
              </a:r>
            </a:p>
          </p:txBody>
        </p:sp>
      </p:grpSp>
      <p:grpSp>
        <p:nvGrpSpPr>
          <p:cNvPr id="14" name="W">
            <a:extLst>
              <a:ext uri="{FF2B5EF4-FFF2-40B4-BE49-F238E27FC236}">
                <a16:creationId xmlns:a16="http://schemas.microsoft.com/office/drawing/2014/main" id="{81A85435-9F6C-4E3B-95E0-25F5B1E122E9}"/>
              </a:ext>
            </a:extLst>
          </p:cNvPr>
          <p:cNvGrpSpPr/>
          <p:nvPr/>
        </p:nvGrpSpPr>
        <p:grpSpPr>
          <a:xfrm>
            <a:off x="4727848" y="2199562"/>
            <a:ext cx="1910034" cy="2833074"/>
            <a:chOff x="3013371" y="1860729"/>
            <a:chExt cx="1910034" cy="2833074"/>
          </a:xfrm>
        </p:grpSpPr>
        <p:pic>
          <p:nvPicPr>
            <p:cNvPr id="15" name="picture W">
              <a:extLst>
                <a:ext uri="{FF2B5EF4-FFF2-40B4-BE49-F238E27FC236}">
                  <a16:creationId xmlns:a16="http://schemas.microsoft.com/office/drawing/2014/main" id="{1EEB5419-F24B-4687-A7B3-4D3C952453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3371" y="3979156"/>
              <a:ext cx="1910034" cy="714647"/>
            </a:xfrm>
            <a:prstGeom prst="rect">
              <a:avLst/>
            </a:prstGeom>
            <a:noFill/>
            <a:ln>
              <a:noFill/>
            </a:ln>
          </p:spPr>
        </p:pic>
        <p:sp>
          <p:nvSpPr>
            <p:cNvPr id="16" name="W">
              <a:extLst>
                <a:ext uri="{FF2B5EF4-FFF2-40B4-BE49-F238E27FC236}">
                  <a16:creationId xmlns:a16="http://schemas.microsoft.com/office/drawing/2014/main" id="{6EFA04C1-F1D2-44D9-83AD-50267A318CA0}"/>
                </a:ext>
              </a:extLst>
            </p:cNvPr>
            <p:cNvSpPr txBox="1">
              <a:spLocks noChangeArrowheads="1"/>
            </p:cNvSpPr>
            <p:nvPr/>
          </p:nvSpPr>
          <p:spPr bwMode="auto">
            <a:xfrm>
              <a:off x="3325853" y="1860729"/>
              <a:ext cx="1249060"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11500" dirty="0"/>
                <a:t>w</a:t>
              </a:r>
            </a:p>
          </p:txBody>
        </p:sp>
      </p:grpSp>
      <p:grpSp>
        <p:nvGrpSpPr>
          <p:cNvPr id="17" name="V">
            <a:extLst>
              <a:ext uri="{FF2B5EF4-FFF2-40B4-BE49-F238E27FC236}">
                <a16:creationId xmlns:a16="http://schemas.microsoft.com/office/drawing/2014/main" id="{3D9F9395-E339-4456-8126-68EB529479A2}"/>
              </a:ext>
            </a:extLst>
          </p:cNvPr>
          <p:cNvGrpSpPr/>
          <p:nvPr/>
        </p:nvGrpSpPr>
        <p:grpSpPr>
          <a:xfrm>
            <a:off x="5203163" y="1950438"/>
            <a:ext cx="959407" cy="3331322"/>
            <a:chOff x="3291809" y="1860729"/>
            <a:chExt cx="959407" cy="3331322"/>
          </a:xfrm>
        </p:grpSpPr>
        <p:pic>
          <p:nvPicPr>
            <p:cNvPr id="18" name="picture V">
              <a:extLst>
                <a:ext uri="{FF2B5EF4-FFF2-40B4-BE49-F238E27FC236}">
                  <a16:creationId xmlns:a16="http://schemas.microsoft.com/office/drawing/2014/main" id="{5286087F-D33F-4D8D-A8D7-8B5786EA30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91809" y="3836590"/>
              <a:ext cx="959407" cy="1355461"/>
            </a:xfrm>
            <a:prstGeom prst="rect">
              <a:avLst/>
            </a:prstGeom>
          </p:spPr>
        </p:pic>
        <p:sp>
          <p:nvSpPr>
            <p:cNvPr id="19" name="V">
              <a:extLst>
                <a:ext uri="{FF2B5EF4-FFF2-40B4-BE49-F238E27FC236}">
                  <a16:creationId xmlns:a16="http://schemas.microsoft.com/office/drawing/2014/main" id="{AFB8993A-0DD3-4428-AF76-97BCE2022418}"/>
                </a:ext>
              </a:extLst>
            </p:cNvPr>
            <p:cNvSpPr txBox="1">
              <a:spLocks noChangeArrowheads="1"/>
            </p:cNvSpPr>
            <p:nvPr/>
          </p:nvSpPr>
          <p:spPr bwMode="auto">
            <a:xfrm>
              <a:off x="3325853" y="1860729"/>
              <a:ext cx="922047"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11500" dirty="0"/>
                <a:t>v</a:t>
              </a:r>
            </a:p>
          </p:txBody>
        </p:sp>
      </p:grpSp>
      <p:grpSp>
        <p:nvGrpSpPr>
          <p:cNvPr id="20" name="J">
            <a:extLst>
              <a:ext uri="{FF2B5EF4-FFF2-40B4-BE49-F238E27FC236}">
                <a16:creationId xmlns:a16="http://schemas.microsoft.com/office/drawing/2014/main" id="{DDF8293A-50AE-4CFD-A070-D4198B42F7C5}"/>
              </a:ext>
            </a:extLst>
          </p:cNvPr>
          <p:cNvGrpSpPr/>
          <p:nvPr/>
        </p:nvGrpSpPr>
        <p:grpSpPr>
          <a:xfrm>
            <a:off x="5203163" y="1953657"/>
            <a:ext cx="959407" cy="3324884"/>
            <a:chOff x="3291809" y="2079309"/>
            <a:chExt cx="959407" cy="3324884"/>
          </a:xfrm>
        </p:grpSpPr>
        <p:pic>
          <p:nvPicPr>
            <p:cNvPr id="21" name="picture J">
              <a:extLst>
                <a:ext uri="{FF2B5EF4-FFF2-40B4-BE49-F238E27FC236}">
                  <a16:creationId xmlns:a16="http://schemas.microsoft.com/office/drawing/2014/main" id="{69A28B55-8D9D-4EEF-84D0-C133851AF7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91809" y="3791924"/>
              <a:ext cx="959407" cy="1612269"/>
            </a:xfrm>
            <a:prstGeom prst="rect">
              <a:avLst/>
            </a:prstGeom>
          </p:spPr>
        </p:pic>
        <p:sp>
          <p:nvSpPr>
            <p:cNvPr id="22" name="J">
              <a:extLst>
                <a:ext uri="{FF2B5EF4-FFF2-40B4-BE49-F238E27FC236}">
                  <a16:creationId xmlns:a16="http://schemas.microsoft.com/office/drawing/2014/main" id="{EB8F03D8-F3B9-4FF2-9E56-F72226C0A829}"/>
                </a:ext>
              </a:extLst>
            </p:cNvPr>
            <p:cNvSpPr txBox="1">
              <a:spLocks noChangeArrowheads="1"/>
            </p:cNvSpPr>
            <p:nvPr/>
          </p:nvSpPr>
          <p:spPr bwMode="auto">
            <a:xfrm>
              <a:off x="3588784" y="2079309"/>
              <a:ext cx="45717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a:t>j</a:t>
              </a:r>
            </a:p>
          </p:txBody>
        </p:sp>
      </p:grpSp>
      <p:grpSp>
        <p:nvGrpSpPr>
          <p:cNvPr id="23" name="PLAY 1">
            <a:extLst>
              <a:ext uri="{FF2B5EF4-FFF2-40B4-BE49-F238E27FC236}">
                <a16:creationId xmlns:a16="http://schemas.microsoft.com/office/drawing/2014/main" id="{D60E980D-9C8C-48CB-9E0E-3E5B9B94211D}"/>
              </a:ext>
            </a:extLst>
          </p:cNvPr>
          <p:cNvGrpSpPr/>
          <p:nvPr/>
        </p:nvGrpSpPr>
        <p:grpSpPr>
          <a:xfrm>
            <a:off x="5288624" y="5357928"/>
            <a:ext cx="735369" cy="735369"/>
            <a:chOff x="6300192" y="2204864"/>
            <a:chExt cx="900100" cy="900100"/>
          </a:xfrm>
        </p:grpSpPr>
        <p:sp>
          <p:nvSpPr>
            <p:cNvPr id="24" name="Oval 23">
              <a:extLst>
                <a:ext uri="{FF2B5EF4-FFF2-40B4-BE49-F238E27FC236}">
                  <a16:creationId xmlns:a16="http://schemas.microsoft.com/office/drawing/2014/main" id="{C31EC2EC-B376-44B0-BE42-A95CCE9C1537}"/>
                </a:ext>
              </a:extLst>
            </p:cNvPr>
            <p:cNvSpPr/>
            <p:nvPr/>
          </p:nvSpPr>
          <p:spPr>
            <a:xfrm>
              <a:off x="6300192" y="2204864"/>
              <a:ext cx="900100" cy="900100"/>
            </a:xfrm>
            <a:prstGeom prst="ellipse">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Isosceles Triangle 24">
              <a:extLst>
                <a:ext uri="{FF2B5EF4-FFF2-40B4-BE49-F238E27FC236}">
                  <a16:creationId xmlns:a16="http://schemas.microsoft.com/office/drawing/2014/main" id="{1DB32881-BC75-42E2-9224-4EC24B85084C}"/>
                </a:ext>
              </a:extLst>
            </p:cNvPr>
            <p:cNvSpPr/>
            <p:nvPr/>
          </p:nvSpPr>
          <p:spPr>
            <a:xfrm rot="5400000">
              <a:off x="6559621" y="2417784"/>
              <a:ext cx="550141" cy="474260"/>
            </a:xfrm>
            <a:prstGeom prst="triangle">
              <a:avLst/>
            </a:prstGeom>
            <a:solidFill>
              <a:srgbClr val="CB47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6" name="Speech Bubble">
            <a:extLst>
              <a:ext uri="{FF2B5EF4-FFF2-40B4-BE49-F238E27FC236}">
                <a16:creationId xmlns:a16="http://schemas.microsoft.com/office/drawing/2014/main" id="{FE005A38-33EC-401F-8483-F6C3A2A9392F}"/>
              </a:ext>
            </a:extLst>
          </p:cNvPr>
          <p:cNvSpPr/>
          <p:nvPr/>
        </p:nvSpPr>
        <p:spPr>
          <a:xfrm>
            <a:off x="3540125" y="836614"/>
            <a:ext cx="5111750" cy="752475"/>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Tricky Words!</a:t>
            </a:r>
          </a:p>
        </p:txBody>
      </p:sp>
      <p:sp>
        <p:nvSpPr>
          <p:cNvPr id="27" name="background 2">
            <a:extLst>
              <a:ext uri="{FF2B5EF4-FFF2-40B4-BE49-F238E27FC236}">
                <a16:creationId xmlns:a16="http://schemas.microsoft.com/office/drawing/2014/main" id="{DC8A34BF-4070-40BC-AB47-809E72357E2B}"/>
              </a:ext>
            </a:extLst>
          </p:cNvPr>
          <p:cNvSpPr/>
          <p:nvPr/>
        </p:nvSpPr>
        <p:spPr>
          <a:xfrm>
            <a:off x="7527926" y="2165350"/>
            <a:ext cx="2238375" cy="3424238"/>
          </a:xfrm>
          <a:prstGeom prst="roundRect">
            <a:avLst>
              <a:gd name="adj" fmla="val 9850"/>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28" name="PLAY 2">
            <a:extLst>
              <a:ext uri="{FF2B5EF4-FFF2-40B4-BE49-F238E27FC236}">
                <a16:creationId xmlns:a16="http://schemas.microsoft.com/office/drawing/2014/main" id="{85B1E5F7-1DD0-4229-BF23-24DB85893E66}"/>
              </a:ext>
            </a:extLst>
          </p:cNvPr>
          <p:cNvGrpSpPr>
            <a:grpSpLocks/>
          </p:cNvGrpSpPr>
          <p:nvPr/>
        </p:nvGrpSpPr>
        <p:grpSpPr bwMode="auto">
          <a:xfrm>
            <a:off x="8297863" y="5357813"/>
            <a:ext cx="735012" cy="735012"/>
            <a:chOff x="6300192" y="2204864"/>
            <a:chExt cx="900100" cy="900100"/>
          </a:xfrm>
        </p:grpSpPr>
        <p:sp>
          <p:nvSpPr>
            <p:cNvPr id="29" name="Oval 28">
              <a:extLst>
                <a:ext uri="{FF2B5EF4-FFF2-40B4-BE49-F238E27FC236}">
                  <a16:creationId xmlns:a16="http://schemas.microsoft.com/office/drawing/2014/main" id="{183F904D-F53B-472D-B8EE-039363EAD40C}"/>
                </a:ext>
              </a:extLst>
            </p:cNvPr>
            <p:cNvSpPr/>
            <p:nvPr/>
          </p:nvSpPr>
          <p:spPr>
            <a:xfrm>
              <a:off x="6300192" y="2204864"/>
              <a:ext cx="900100" cy="900100"/>
            </a:xfrm>
            <a:prstGeom prst="ellipse">
              <a:avLst/>
            </a:prstGeom>
            <a:solidFill>
              <a:schemeClr val="bg1"/>
            </a:solidFill>
            <a:ln w="3810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0" name="Isosceles Triangle 29">
              <a:extLst>
                <a:ext uri="{FF2B5EF4-FFF2-40B4-BE49-F238E27FC236}">
                  <a16:creationId xmlns:a16="http://schemas.microsoft.com/office/drawing/2014/main" id="{42831FE0-AC0F-4506-8FBE-262E037FC5AB}"/>
                </a:ext>
              </a:extLst>
            </p:cNvPr>
            <p:cNvSpPr/>
            <p:nvPr/>
          </p:nvSpPr>
          <p:spPr>
            <a:xfrm rot="5400000">
              <a:off x="6559724" y="2417738"/>
              <a:ext cx="550169" cy="474351"/>
            </a:xfrm>
            <a:prstGeom prst="triangle">
              <a:avLst/>
            </a:prstGeom>
            <a:solidFill>
              <a:srgbClr val="CB479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1" name="z">
            <a:extLst>
              <a:ext uri="{FF2B5EF4-FFF2-40B4-BE49-F238E27FC236}">
                <a16:creationId xmlns:a16="http://schemas.microsoft.com/office/drawing/2014/main" id="{19D7DF61-37AC-47CF-A152-F7D22F20E30B}"/>
              </a:ext>
            </a:extLst>
          </p:cNvPr>
          <p:cNvGrpSpPr/>
          <p:nvPr/>
        </p:nvGrpSpPr>
        <p:grpSpPr>
          <a:xfrm>
            <a:off x="5306257" y="2199633"/>
            <a:ext cx="802549" cy="2832932"/>
            <a:chOff x="3586454" y="2079309"/>
            <a:chExt cx="802549" cy="2832932"/>
          </a:xfrm>
        </p:grpSpPr>
        <p:pic>
          <p:nvPicPr>
            <p:cNvPr id="32" name="picture z">
              <a:extLst>
                <a:ext uri="{FF2B5EF4-FFF2-40B4-BE49-F238E27FC236}">
                  <a16:creationId xmlns:a16="http://schemas.microsoft.com/office/drawing/2014/main" id="{E05AA043-1484-4A60-BE3E-383FD3318CA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86454" y="4092230"/>
              <a:ext cx="753218" cy="820011"/>
            </a:xfrm>
            <a:prstGeom prst="rect">
              <a:avLst/>
            </a:prstGeom>
          </p:spPr>
        </p:pic>
        <p:sp>
          <p:nvSpPr>
            <p:cNvPr id="33" name="z">
              <a:extLst>
                <a:ext uri="{FF2B5EF4-FFF2-40B4-BE49-F238E27FC236}">
                  <a16:creationId xmlns:a16="http://schemas.microsoft.com/office/drawing/2014/main" id="{19DA15FC-74A0-4D97-88D9-52EA5E8EBB76}"/>
                </a:ext>
              </a:extLst>
            </p:cNvPr>
            <p:cNvSpPr txBox="1">
              <a:spLocks noChangeArrowheads="1"/>
            </p:cNvSpPr>
            <p:nvPr/>
          </p:nvSpPr>
          <p:spPr bwMode="auto">
            <a:xfrm>
              <a:off x="3588784" y="2079309"/>
              <a:ext cx="80021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a:t>z</a:t>
              </a:r>
            </a:p>
          </p:txBody>
        </p:sp>
      </p:grpSp>
      <p:grpSp>
        <p:nvGrpSpPr>
          <p:cNvPr id="34" name="zz">
            <a:extLst>
              <a:ext uri="{FF2B5EF4-FFF2-40B4-BE49-F238E27FC236}">
                <a16:creationId xmlns:a16="http://schemas.microsoft.com/office/drawing/2014/main" id="{3FB984F0-3108-4888-96F3-D71279BD38A5}"/>
              </a:ext>
            </a:extLst>
          </p:cNvPr>
          <p:cNvGrpSpPr/>
          <p:nvPr/>
        </p:nvGrpSpPr>
        <p:grpSpPr>
          <a:xfrm>
            <a:off x="5056379" y="2199634"/>
            <a:ext cx="1415772" cy="2700587"/>
            <a:chOff x="5009198" y="2501210"/>
            <a:chExt cx="1415772" cy="2700587"/>
          </a:xfrm>
        </p:grpSpPr>
        <p:sp>
          <p:nvSpPr>
            <p:cNvPr id="38" name="z">
              <a:extLst>
                <a:ext uri="{FF2B5EF4-FFF2-40B4-BE49-F238E27FC236}">
                  <a16:creationId xmlns:a16="http://schemas.microsoft.com/office/drawing/2014/main" id="{9413D64B-FC58-4C8F-A9ED-AA8EE2CBDCF0}"/>
                </a:ext>
              </a:extLst>
            </p:cNvPr>
            <p:cNvSpPr txBox="1">
              <a:spLocks noChangeArrowheads="1"/>
            </p:cNvSpPr>
            <p:nvPr/>
          </p:nvSpPr>
          <p:spPr bwMode="auto">
            <a:xfrm>
              <a:off x="5009198" y="2501210"/>
              <a:ext cx="141577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err="1"/>
                <a:t>zz</a:t>
              </a:r>
              <a:endParaRPr lang="en-GB" altLang="en-US" sz="9600" dirty="0"/>
            </a:p>
          </p:txBody>
        </p:sp>
        <p:pic>
          <p:nvPicPr>
            <p:cNvPr id="36" name="picture z">
              <a:extLst>
                <a:ext uri="{FF2B5EF4-FFF2-40B4-BE49-F238E27FC236}">
                  <a16:creationId xmlns:a16="http://schemas.microsoft.com/office/drawing/2014/main" id="{CF1C2095-378C-4D01-BBDF-F2787793C50E}"/>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5024966" y="4120015"/>
              <a:ext cx="1376865" cy="1081782"/>
            </a:xfrm>
            <a:prstGeom prst="rect">
              <a:avLst/>
            </a:prstGeom>
          </p:spPr>
        </p:pic>
      </p:grpSp>
      <p:grpSp>
        <p:nvGrpSpPr>
          <p:cNvPr id="39" name="qu">
            <a:extLst>
              <a:ext uri="{FF2B5EF4-FFF2-40B4-BE49-F238E27FC236}">
                <a16:creationId xmlns:a16="http://schemas.microsoft.com/office/drawing/2014/main" id="{D49482CC-5309-421D-91C9-7C899189F0FF}"/>
              </a:ext>
            </a:extLst>
          </p:cNvPr>
          <p:cNvGrpSpPr/>
          <p:nvPr/>
        </p:nvGrpSpPr>
        <p:grpSpPr>
          <a:xfrm>
            <a:off x="4728432" y="2148329"/>
            <a:ext cx="1908867" cy="2935540"/>
            <a:chOff x="3426825" y="2079309"/>
            <a:chExt cx="1908867" cy="2935540"/>
          </a:xfrm>
        </p:grpSpPr>
        <p:pic>
          <p:nvPicPr>
            <p:cNvPr id="40" name="picture qu">
              <a:extLst>
                <a:ext uri="{FF2B5EF4-FFF2-40B4-BE49-F238E27FC236}">
                  <a16:creationId xmlns:a16="http://schemas.microsoft.com/office/drawing/2014/main" id="{96BC41A3-5A5C-4762-946B-A4358B591212}"/>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426825" y="3916023"/>
              <a:ext cx="1908867" cy="1098826"/>
            </a:xfrm>
            <a:prstGeom prst="rect">
              <a:avLst/>
            </a:prstGeom>
          </p:spPr>
        </p:pic>
        <p:sp>
          <p:nvSpPr>
            <p:cNvPr id="41" name="qu">
              <a:extLst>
                <a:ext uri="{FF2B5EF4-FFF2-40B4-BE49-F238E27FC236}">
                  <a16:creationId xmlns:a16="http://schemas.microsoft.com/office/drawing/2014/main" id="{8DC23847-0F65-44DC-9E26-3129B979B9A7}"/>
                </a:ext>
              </a:extLst>
            </p:cNvPr>
            <p:cNvSpPr txBox="1">
              <a:spLocks noChangeArrowheads="1"/>
            </p:cNvSpPr>
            <p:nvPr/>
          </p:nvSpPr>
          <p:spPr bwMode="auto">
            <a:xfrm>
              <a:off x="3588784" y="2079309"/>
              <a:ext cx="15488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err="1"/>
                <a:t>qu</a:t>
              </a:r>
              <a:endParaRPr lang="en-GB" altLang="en-US" sz="9600" dirty="0"/>
            </a:p>
          </p:txBody>
        </p:sp>
      </p:grpSp>
      <p:grpSp>
        <p:nvGrpSpPr>
          <p:cNvPr id="42" name="ch">
            <a:extLst>
              <a:ext uri="{FF2B5EF4-FFF2-40B4-BE49-F238E27FC236}">
                <a16:creationId xmlns:a16="http://schemas.microsoft.com/office/drawing/2014/main" id="{277B3340-2EAF-471B-BA67-495FCF9B490B}"/>
              </a:ext>
            </a:extLst>
          </p:cNvPr>
          <p:cNvGrpSpPr/>
          <p:nvPr/>
        </p:nvGrpSpPr>
        <p:grpSpPr>
          <a:xfrm>
            <a:off x="4959750" y="2148330"/>
            <a:ext cx="1484702" cy="2935539"/>
            <a:chOff x="3588784" y="2079309"/>
            <a:chExt cx="1484702" cy="2935539"/>
          </a:xfrm>
        </p:grpSpPr>
        <p:pic>
          <p:nvPicPr>
            <p:cNvPr id="43" name="picture ch">
              <a:extLst>
                <a:ext uri="{FF2B5EF4-FFF2-40B4-BE49-F238E27FC236}">
                  <a16:creationId xmlns:a16="http://schemas.microsoft.com/office/drawing/2014/main" id="{1D6F5608-12DE-4685-B98C-C13F531AFA5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3912230" y="3916023"/>
              <a:ext cx="938058" cy="1098825"/>
            </a:xfrm>
            <a:prstGeom prst="rect">
              <a:avLst/>
            </a:prstGeom>
            <a:noFill/>
            <a:ln>
              <a:noFill/>
            </a:ln>
          </p:spPr>
        </p:pic>
        <p:sp>
          <p:nvSpPr>
            <p:cNvPr id="44" name="ch">
              <a:extLst>
                <a:ext uri="{FF2B5EF4-FFF2-40B4-BE49-F238E27FC236}">
                  <a16:creationId xmlns:a16="http://schemas.microsoft.com/office/drawing/2014/main" id="{1505A5DB-5A17-4C90-BA04-9BD3707CAC3F}"/>
                </a:ext>
              </a:extLst>
            </p:cNvPr>
            <p:cNvSpPr txBox="1">
              <a:spLocks noChangeArrowheads="1"/>
            </p:cNvSpPr>
            <p:nvPr/>
          </p:nvSpPr>
          <p:spPr bwMode="auto">
            <a:xfrm>
              <a:off x="3588784" y="2079309"/>
              <a:ext cx="148470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err="1"/>
                <a:t>ch</a:t>
              </a:r>
              <a:endParaRPr lang="en-GB" altLang="en-US" sz="9600" dirty="0"/>
            </a:p>
          </p:txBody>
        </p:sp>
      </p:grpSp>
      <p:grpSp>
        <p:nvGrpSpPr>
          <p:cNvPr id="45" name="sh">
            <a:extLst>
              <a:ext uri="{FF2B5EF4-FFF2-40B4-BE49-F238E27FC236}">
                <a16:creationId xmlns:a16="http://schemas.microsoft.com/office/drawing/2014/main" id="{9358D159-BA9B-4BBC-B85C-D9CBFB24223A}"/>
              </a:ext>
            </a:extLst>
          </p:cNvPr>
          <p:cNvGrpSpPr/>
          <p:nvPr/>
        </p:nvGrpSpPr>
        <p:grpSpPr>
          <a:xfrm>
            <a:off x="4814108" y="2287274"/>
            <a:ext cx="1737514" cy="2657650"/>
            <a:chOff x="3441495" y="2079309"/>
            <a:chExt cx="1737514" cy="2657650"/>
          </a:xfrm>
        </p:grpSpPr>
        <p:pic>
          <p:nvPicPr>
            <p:cNvPr id="46" name="picture sh">
              <a:extLst>
                <a:ext uri="{FF2B5EF4-FFF2-40B4-BE49-F238E27FC236}">
                  <a16:creationId xmlns:a16="http://schemas.microsoft.com/office/drawing/2014/main" id="{13673733-D2E7-4264-99C3-35ED07F9797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441495" y="4194797"/>
              <a:ext cx="1737514" cy="542162"/>
            </a:xfrm>
            <a:prstGeom prst="rect">
              <a:avLst/>
            </a:prstGeom>
            <a:noFill/>
            <a:ln>
              <a:noFill/>
            </a:ln>
          </p:spPr>
        </p:pic>
        <p:sp>
          <p:nvSpPr>
            <p:cNvPr id="47" name="sh">
              <a:extLst>
                <a:ext uri="{FF2B5EF4-FFF2-40B4-BE49-F238E27FC236}">
                  <a16:creationId xmlns:a16="http://schemas.microsoft.com/office/drawing/2014/main" id="{D72E1515-3712-4F9F-B14D-7B4047BF2EC3}"/>
                </a:ext>
              </a:extLst>
            </p:cNvPr>
            <p:cNvSpPr txBox="1">
              <a:spLocks noChangeArrowheads="1"/>
            </p:cNvSpPr>
            <p:nvPr/>
          </p:nvSpPr>
          <p:spPr bwMode="auto">
            <a:xfrm>
              <a:off x="3588784" y="2079309"/>
              <a:ext cx="148470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err="1"/>
                <a:t>sh</a:t>
              </a:r>
              <a:endParaRPr lang="en-GB" altLang="en-US" sz="9600" dirty="0"/>
            </a:p>
          </p:txBody>
        </p:sp>
      </p:grpSp>
      <p:grpSp>
        <p:nvGrpSpPr>
          <p:cNvPr id="48" name="th">
            <a:extLst>
              <a:ext uri="{FF2B5EF4-FFF2-40B4-BE49-F238E27FC236}">
                <a16:creationId xmlns:a16="http://schemas.microsoft.com/office/drawing/2014/main" id="{CE927644-3602-4BB0-BB06-94F94194F1C8}"/>
              </a:ext>
            </a:extLst>
          </p:cNvPr>
          <p:cNvGrpSpPr/>
          <p:nvPr/>
        </p:nvGrpSpPr>
        <p:grpSpPr>
          <a:xfrm>
            <a:off x="4998709" y="2207303"/>
            <a:ext cx="1212191" cy="2817595"/>
            <a:chOff x="3588784" y="2079309"/>
            <a:chExt cx="1212191" cy="2817595"/>
          </a:xfrm>
        </p:grpSpPr>
        <p:pic>
          <p:nvPicPr>
            <p:cNvPr id="49" name="picture th">
              <a:extLst>
                <a:ext uri="{FF2B5EF4-FFF2-40B4-BE49-F238E27FC236}">
                  <a16:creationId xmlns:a16="http://schemas.microsoft.com/office/drawing/2014/main" id="{820B7980-BB3F-4794-81C7-05EA98B1E77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764138" y="3927079"/>
              <a:ext cx="1017605" cy="969825"/>
            </a:xfrm>
            <a:prstGeom prst="rect">
              <a:avLst/>
            </a:prstGeom>
            <a:noFill/>
            <a:ln>
              <a:noFill/>
            </a:ln>
          </p:spPr>
        </p:pic>
        <p:sp>
          <p:nvSpPr>
            <p:cNvPr id="50" name="th">
              <a:extLst>
                <a:ext uri="{FF2B5EF4-FFF2-40B4-BE49-F238E27FC236}">
                  <a16:creationId xmlns:a16="http://schemas.microsoft.com/office/drawing/2014/main" id="{CDD0D856-33E0-45C0-B8F6-5C713F5F6A89}"/>
                </a:ext>
              </a:extLst>
            </p:cNvPr>
            <p:cNvSpPr txBox="1">
              <a:spLocks noChangeArrowheads="1"/>
            </p:cNvSpPr>
            <p:nvPr/>
          </p:nvSpPr>
          <p:spPr bwMode="auto">
            <a:xfrm>
              <a:off x="3588784" y="2079309"/>
              <a:ext cx="121219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err="1"/>
                <a:t>th</a:t>
              </a:r>
              <a:endParaRPr lang="en-GB" altLang="en-US" sz="9600" dirty="0"/>
            </a:p>
          </p:txBody>
        </p:sp>
      </p:grpSp>
      <p:sp>
        <p:nvSpPr>
          <p:cNvPr id="51" name="he">
            <a:extLst>
              <a:ext uri="{FF2B5EF4-FFF2-40B4-BE49-F238E27FC236}">
                <a16:creationId xmlns:a16="http://schemas.microsoft.com/office/drawing/2014/main" id="{20BFBC3C-2C03-441B-B31B-FAC17EFEECE8}"/>
              </a:ext>
            </a:extLst>
          </p:cNvPr>
          <p:cNvSpPr txBox="1">
            <a:spLocks noChangeArrowheads="1"/>
          </p:cNvSpPr>
          <p:nvPr/>
        </p:nvSpPr>
        <p:spPr bwMode="auto">
          <a:xfrm>
            <a:off x="8087974" y="3260204"/>
            <a:ext cx="12105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7200" dirty="0">
                <a:solidFill>
                  <a:schemeClr val="tx1"/>
                </a:solidFill>
              </a:rPr>
              <a:t>he</a:t>
            </a:r>
          </a:p>
        </p:txBody>
      </p:sp>
      <p:sp>
        <p:nvSpPr>
          <p:cNvPr id="52" name="she">
            <a:extLst>
              <a:ext uri="{FF2B5EF4-FFF2-40B4-BE49-F238E27FC236}">
                <a16:creationId xmlns:a16="http://schemas.microsoft.com/office/drawing/2014/main" id="{BBCE89CA-E8F3-4061-BD93-F38E8AD41758}"/>
              </a:ext>
            </a:extLst>
          </p:cNvPr>
          <p:cNvSpPr txBox="1">
            <a:spLocks noChangeArrowheads="1"/>
          </p:cNvSpPr>
          <p:nvPr/>
        </p:nvSpPr>
        <p:spPr bwMode="auto">
          <a:xfrm>
            <a:off x="7898019" y="3260204"/>
            <a:ext cx="167225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7200" dirty="0">
                <a:solidFill>
                  <a:schemeClr val="tx1"/>
                </a:solidFill>
              </a:rPr>
              <a:t>she</a:t>
            </a:r>
          </a:p>
        </p:txBody>
      </p:sp>
      <p:sp>
        <p:nvSpPr>
          <p:cNvPr id="53" name="we">
            <a:extLst>
              <a:ext uri="{FF2B5EF4-FFF2-40B4-BE49-F238E27FC236}">
                <a16:creationId xmlns:a16="http://schemas.microsoft.com/office/drawing/2014/main" id="{40A14277-228D-4CB6-8AFE-B0F1D9740962}"/>
              </a:ext>
            </a:extLst>
          </p:cNvPr>
          <p:cNvSpPr txBox="1">
            <a:spLocks noChangeArrowheads="1"/>
          </p:cNvSpPr>
          <p:nvPr/>
        </p:nvSpPr>
        <p:spPr bwMode="auto">
          <a:xfrm>
            <a:off x="7990191" y="3260204"/>
            <a:ext cx="136447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7200" dirty="0">
                <a:solidFill>
                  <a:schemeClr val="tx1"/>
                </a:solidFill>
              </a:rPr>
              <a:t>we</a:t>
            </a:r>
          </a:p>
        </p:txBody>
      </p:sp>
      <p:sp>
        <p:nvSpPr>
          <p:cNvPr id="54" name="me">
            <a:extLst>
              <a:ext uri="{FF2B5EF4-FFF2-40B4-BE49-F238E27FC236}">
                <a16:creationId xmlns:a16="http://schemas.microsoft.com/office/drawing/2014/main" id="{622CC333-0157-4EB9-8267-D8A3320BAB3A}"/>
              </a:ext>
            </a:extLst>
          </p:cNvPr>
          <p:cNvSpPr txBox="1">
            <a:spLocks noChangeArrowheads="1"/>
          </p:cNvSpPr>
          <p:nvPr/>
        </p:nvSpPr>
        <p:spPr bwMode="auto">
          <a:xfrm>
            <a:off x="7960535" y="3240959"/>
            <a:ext cx="146706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7200" dirty="0">
                <a:solidFill>
                  <a:schemeClr val="tx1"/>
                </a:solidFill>
              </a:rPr>
              <a:t>me</a:t>
            </a:r>
          </a:p>
        </p:txBody>
      </p:sp>
      <p:sp>
        <p:nvSpPr>
          <p:cNvPr id="55" name="be">
            <a:extLst>
              <a:ext uri="{FF2B5EF4-FFF2-40B4-BE49-F238E27FC236}">
                <a16:creationId xmlns:a16="http://schemas.microsoft.com/office/drawing/2014/main" id="{CA6978AF-9DB0-4A5F-8646-DD53195FA959}"/>
              </a:ext>
            </a:extLst>
          </p:cNvPr>
          <p:cNvSpPr txBox="1">
            <a:spLocks noChangeArrowheads="1"/>
          </p:cNvSpPr>
          <p:nvPr/>
        </p:nvSpPr>
        <p:spPr bwMode="auto">
          <a:xfrm>
            <a:off x="8107210" y="3212977"/>
            <a:ext cx="12105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7200" dirty="0">
                <a:solidFill>
                  <a:schemeClr val="tx1"/>
                </a:solidFill>
              </a:rPr>
              <a:t>be</a:t>
            </a:r>
          </a:p>
        </p:txBody>
      </p:sp>
      <p:pic>
        <p:nvPicPr>
          <p:cNvPr id="56" name="Picture 8">
            <a:extLst>
              <a:ext uri="{FF2B5EF4-FFF2-40B4-BE49-F238E27FC236}">
                <a16:creationId xmlns:a16="http://schemas.microsoft.com/office/drawing/2014/main" id="{F7CE7966-B211-42B2-B693-31BF4167FCA3}"/>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tretch>
            <a:fillRect/>
          </a:stretch>
        </p:blipFill>
        <p:spPr bwMode="auto">
          <a:xfrm>
            <a:off x="2324567" y="1773239"/>
            <a:ext cx="1296054"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7" name="ng">
            <a:extLst>
              <a:ext uri="{FF2B5EF4-FFF2-40B4-BE49-F238E27FC236}">
                <a16:creationId xmlns:a16="http://schemas.microsoft.com/office/drawing/2014/main" id="{CE927644-3602-4BB0-BB06-94F94194F1C8}"/>
              </a:ext>
            </a:extLst>
          </p:cNvPr>
          <p:cNvGrpSpPr/>
          <p:nvPr/>
        </p:nvGrpSpPr>
        <p:grpSpPr>
          <a:xfrm>
            <a:off x="4889541" y="2207303"/>
            <a:ext cx="1548822" cy="2817595"/>
            <a:chOff x="3588784" y="2079309"/>
            <a:chExt cx="1548822" cy="2817595"/>
          </a:xfrm>
        </p:grpSpPr>
        <p:pic>
          <p:nvPicPr>
            <p:cNvPr id="58" name="picture ng">
              <a:extLst>
                <a:ext uri="{FF2B5EF4-FFF2-40B4-BE49-F238E27FC236}">
                  <a16:creationId xmlns:a16="http://schemas.microsoft.com/office/drawing/2014/main" id="{820B7980-BB3F-4794-81C7-05EA98B1E77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983010" y="3927079"/>
              <a:ext cx="731718" cy="969825"/>
            </a:xfrm>
            <a:prstGeom prst="rect">
              <a:avLst/>
            </a:prstGeom>
            <a:noFill/>
            <a:ln>
              <a:noFill/>
            </a:ln>
          </p:spPr>
        </p:pic>
        <p:sp>
          <p:nvSpPr>
            <p:cNvPr id="59" name="ng">
              <a:extLst>
                <a:ext uri="{FF2B5EF4-FFF2-40B4-BE49-F238E27FC236}">
                  <a16:creationId xmlns:a16="http://schemas.microsoft.com/office/drawing/2014/main" id="{CDD0D856-33E0-45C0-B8F6-5C713F5F6A89}"/>
                </a:ext>
              </a:extLst>
            </p:cNvPr>
            <p:cNvSpPr txBox="1">
              <a:spLocks noChangeArrowheads="1"/>
            </p:cNvSpPr>
            <p:nvPr/>
          </p:nvSpPr>
          <p:spPr bwMode="auto">
            <a:xfrm>
              <a:off x="3588784" y="2079309"/>
              <a:ext cx="15488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a:t>ng</a:t>
              </a:r>
            </a:p>
          </p:txBody>
        </p:sp>
      </p:grpSp>
      <p:grpSp>
        <p:nvGrpSpPr>
          <p:cNvPr id="60" name="th moth"/>
          <p:cNvGrpSpPr/>
          <p:nvPr/>
        </p:nvGrpSpPr>
        <p:grpSpPr>
          <a:xfrm>
            <a:off x="4859945" y="2227643"/>
            <a:ext cx="1671699" cy="2739616"/>
            <a:chOff x="3335944" y="2227643"/>
            <a:chExt cx="1671699" cy="2739616"/>
          </a:xfrm>
        </p:grpSpPr>
        <p:sp>
          <p:nvSpPr>
            <p:cNvPr id="61" name="th">
              <a:extLst>
                <a:ext uri="{FF2B5EF4-FFF2-40B4-BE49-F238E27FC236}">
                  <a16:creationId xmlns:a16="http://schemas.microsoft.com/office/drawing/2014/main" id="{CDD0D856-33E0-45C0-B8F6-5C713F5F6A89}"/>
                </a:ext>
              </a:extLst>
            </p:cNvPr>
            <p:cNvSpPr txBox="1">
              <a:spLocks noChangeArrowheads="1"/>
            </p:cNvSpPr>
            <p:nvPr/>
          </p:nvSpPr>
          <p:spPr bwMode="auto">
            <a:xfrm>
              <a:off x="3474708" y="2227643"/>
              <a:ext cx="121219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9600" dirty="0" err="1"/>
                <a:t>th</a:t>
              </a:r>
              <a:endParaRPr lang="en-GB" altLang="en-US" sz="9600" dirty="0"/>
            </a:p>
          </p:txBody>
        </p:sp>
        <p:pic>
          <p:nvPicPr>
            <p:cNvPr id="62" name="Picture 6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335944" y="3877659"/>
              <a:ext cx="1671699" cy="1089600"/>
            </a:xfrm>
            <a:prstGeom prst="rect">
              <a:avLst/>
            </a:prstGeom>
          </p:spPr>
        </p:pic>
      </p:grpSp>
      <p:grpSp>
        <p:nvGrpSpPr>
          <p:cNvPr id="64" name="ai">
            <a:extLst>
              <a:ext uri="{FF2B5EF4-FFF2-40B4-BE49-F238E27FC236}">
                <a16:creationId xmlns:a16="http://schemas.microsoft.com/office/drawing/2014/main" id="{F65E9D39-F275-4FBB-BF8B-8ED5FCF53251}"/>
              </a:ext>
            </a:extLst>
          </p:cNvPr>
          <p:cNvGrpSpPr/>
          <p:nvPr/>
        </p:nvGrpSpPr>
        <p:grpSpPr>
          <a:xfrm>
            <a:off x="5018114" y="2356433"/>
            <a:ext cx="1273105" cy="2835749"/>
            <a:chOff x="2288470" y="2261884"/>
            <a:chExt cx="1273105" cy="2835749"/>
          </a:xfrm>
        </p:grpSpPr>
        <p:pic>
          <p:nvPicPr>
            <p:cNvPr id="65" name="Picture 64">
              <a:extLst>
                <a:ext uri="{FF2B5EF4-FFF2-40B4-BE49-F238E27FC236}">
                  <a16:creationId xmlns:a16="http://schemas.microsoft.com/office/drawing/2014/main" id="{9ED41F25-97C4-434A-BA20-6B9E6EC625D9}"/>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p:blipFill>
          <p:spPr>
            <a:xfrm>
              <a:off x="2392269" y="3954348"/>
              <a:ext cx="1118350" cy="1143285"/>
            </a:xfrm>
            <a:prstGeom prst="rect">
              <a:avLst/>
            </a:prstGeom>
          </p:spPr>
        </p:pic>
        <p:sp>
          <p:nvSpPr>
            <p:cNvPr id="66" name="ai">
              <a:extLst>
                <a:ext uri="{FF2B5EF4-FFF2-40B4-BE49-F238E27FC236}">
                  <a16:creationId xmlns:a16="http://schemas.microsoft.com/office/drawing/2014/main" id="{64F17C16-4E49-493C-A5D9-CBB0D8F6051F}"/>
                </a:ext>
              </a:extLst>
            </p:cNvPr>
            <p:cNvSpPr txBox="1"/>
            <p:nvPr/>
          </p:nvSpPr>
          <p:spPr>
            <a:xfrm>
              <a:off x="2288470" y="2261884"/>
              <a:ext cx="1273105" cy="1569660"/>
            </a:xfrm>
            <a:prstGeom prst="rect">
              <a:avLst/>
            </a:prstGeom>
            <a:noFill/>
          </p:spPr>
          <p:txBody>
            <a:bodyPr wrap="none" rtlCol="0">
              <a:spAutoFit/>
            </a:bodyPr>
            <a:lstStyle/>
            <a:p>
              <a:r>
                <a:rPr lang="en-GB" sz="9600" dirty="0" err="1"/>
                <a:t>ai</a:t>
              </a:r>
              <a:endParaRPr lang="en-GB" sz="9600" dirty="0"/>
            </a:p>
          </p:txBody>
        </p:sp>
      </p:grpSp>
      <p:sp>
        <p:nvSpPr>
          <p:cNvPr id="67" name="was">
            <a:extLst>
              <a:ext uri="{FF2B5EF4-FFF2-40B4-BE49-F238E27FC236}">
                <a16:creationId xmlns:a16="http://schemas.microsoft.com/office/drawing/2014/main" id="{8E1A8539-5057-46B8-9571-D3B3F511EABE}"/>
              </a:ext>
            </a:extLst>
          </p:cNvPr>
          <p:cNvSpPr txBox="1">
            <a:spLocks noChangeArrowheads="1"/>
          </p:cNvSpPr>
          <p:nvPr/>
        </p:nvSpPr>
        <p:spPr bwMode="auto">
          <a:xfrm>
            <a:off x="7767613" y="3207585"/>
            <a:ext cx="188129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7200" dirty="0">
                <a:solidFill>
                  <a:schemeClr val="tx1"/>
                </a:solidFill>
              </a:rPr>
              <a:t>was</a:t>
            </a:r>
          </a:p>
        </p:txBody>
      </p:sp>
      <p:grpSp>
        <p:nvGrpSpPr>
          <p:cNvPr id="68" name="oo">
            <a:extLst>
              <a:ext uri="{FF2B5EF4-FFF2-40B4-BE49-F238E27FC236}">
                <a16:creationId xmlns:a16="http://schemas.microsoft.com/office/drawing/2014/main" id="{F1F19E00-A5DF-4132-838E-E2604E12F24F}"/>
              </a:ext>
            </a:extLst>
          </p:cNvPr>
          <p:cNvGrpSpPr/>
          <p:nvPr/>
        </p:nvGrpSpPr>
        <p:grpSpPr>
          <a:xfrm>
            <a:off x="4975372" y="2311861"/>
            <a:ext cx="1662635" cy="2818048"/>
            <a:chOff x="2242459" y="2242862"/>
            <a:chExt cx="1662635" cy="2818048"/>
          </a:xfrm>
        </p:grpSpPr>
        <p:pic>
          <p:nvPicPr>
            <p:cNvPr id="69" name="moon">
              <a:extLst>
                <a:ext uri="{FF2B5EF4-FFF2-40B4-BE49-F238E27FC236}">
                  <a16:creationId xmlns:a16="http://schemas.microsoft.com/office/drawing/2014/main" id="{7D792613-F2EB-4DD1-8AA5-1119ECA4B1A7}"/>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339819" y="3872678"/>
              <a:ext cx="1188992" cy="1188232"/>
            </a:xfrm>
            <a:prstGeom prst="rect">
              <a:avLst/>
            </a:prstGeom>
          </p:spPr>
        </p:pic>
        <p:sp>
          <p:nvSpPr>
            <p:cNvPr id="70" name="oo">
              <a:extLst>
                <a:ext uri="{FF2B5EF4-FFF2-40B4-BE49-F238E27FC236}">
                  <a16:creationId xmlns:a16="http://schemas.microsoft.com/office/drawing/2014/main" id="{1D42243F-1F93-46EE-B493-22C1116A01CA}"/>
                </a:ext>
              </a:extLst>
            </p:cNvPr>
            <p:cNvSpPr txBox="1"/>
            <p:nvPr/>
          </p:nvSpPr>
          <p:spPr>
            <a:xfrm>
              <a:off x="2242459" y="2242862"/>
              <a:ext cx="1662635" cy="1446550"/>
            </a:xfrm>
            <a:prstGeom prst="rect">
              <a:avLst/>
            </a:prstGeom>
            <a:noFill/>
          </p:spPr>
          <p:txBody>
            <a:bodyPr wrap="none" rtlCol="0">
              <a:spAutoFit/>
            </a:bodyPr>
            <a:lstStyle/>
            <a:p>
              <a:r>
                <a:rPr lang="en-GB" sz="8800" dirty="0" err="1"/>
                <a:t>oo</a:t>
              </a:r>
              <a:endParaRPr lang="en-GB" sz="8800" dirty="0"/>
            </a:p>
          </p:txBody>
        </p:sp>
      </p:grpSp>
      <p:grpSp>
        <p:nvGrpSpPr>
          <p:cNvPr id="71" name="oo">
            <a:extLst>
              <a:ext uri="{FF2B5EF4-FFF2-40B4-BE49-F238E27FC236}">
                <a16:creationId xmlns:a16="http://schemas.microsoft.com/office/drawing/2014/main" id="{8CFCCDD7-9A35-4564-A9C1-288BB399D5F1}"/>
              </a:ext>
            </a:extLst>
          </p:cNvPr>
          <p:cNvGrpSpPr/>
          <p:nvPr/>
        </p:nvGrpSpPr>
        <p:grpSpPr>
          <a:xfrm>
            <a:off x="4958300" y="2417077"/>
            <a:ext cx="1679706" cy="2607619"/>
            <a:chOff x="2208075" y="2242862"/>
            <a:chExt cx="1679706" cy="2607619"/>
          </a:xfrm>
        </p:grpSpPr>
        <p:pic>
          <p:nvPicPr>
            <p:cNvPr id="72" name="book">
              <a:extLst>
                <a:ext uri="{FF2B5EF4-FFF2-40B4-BE49-F238E27FC236}">
                  <a16:creationId xmlns:a16="http://schemas.microsoft.com/office/drawing/2014/main" id="{728EE90C-3D65-470C-877B-0D4B7EB834A5}"/>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208075" y="3949533"/>
              <a:ext cx="1417854" cy="900948"/>
            </a:xfrm>
            <a:prstGeom prst="rect">
              <a:avLst/>
            </a:prstGeom>
          </p:spPr>
        </p:pic>
        <p:sp>
          <p:nvSpPr>
            <p:cNvPr id="73" name="oo">
              <a:extLst>
                <a:ext uri="{FF2B5EF4-FFF2-40B4-BE49-F238E27FC236}">
                  <a16:creationId xmlns:a16="http://schemas.microsoft.com/office/drawing/2014/main" id="{556351F9-BDC2-4D74-B4F1-1ED3AA7BFA3A}"/>
                </a:ext>
              </a:extLst>
            </p:cNvPr>
            <p:cNvSpPr txBox="1"/>
            <p:nvPr/>
          </p:nvSpPr>
          <p:spPr>
            <a:xfrm>
              <a:off x="2225146" y="2242862"/>
              <a:ext cx="1662635" cy="1446550"/>
            </a:xfrm>
            <a:prstGeom prst="rect">
              <a:avLst/>
            </a:prstGeom>
            <a:noFill/>
          </p:spPr>
          <p:txBody>
            <a:bodyPr wrap="none" rtlCol="0">
              <a:spAutoFit/>
            </a:bodyPr>
            <a:lstStyle/>
            <a:p>
              <a:r>
                <a:rPr lang="en-GB" sz="8800" dirty="0" err="1"/>
                <a:t>oo</a:t>
              </a:r>
              <a:endParaRPr lang="en-GB" sz="8800" dirty="0"/>
            </a:p>
          </p:txBody>
        </p:sp>
      </p:grpSp>
      <p:grpSp>
        <p:nvGrpSpPr>
          <p:cNvPr id="74" name="oa">
            <a:extLst>
              <a:ext uri="{FF2B5EF4-FFF2-40B4-BE49-F238E27FC236}">
                <a16:creationId xmlns:a16="http://schemas.microsoft.com/office/drawing/2014/main" id="{6522BB7E-BD54-4691-B988-4133637474EF}"/>
              </a:ext>
            </a:extLst>
          </p:cNvPr>
          <p:cNvGrpSpPr/>
          <p:nvPr/>
        </p:nvGrpSpPr>
        <p:grpSpPr>
          <a:xfrm>
            <a:off x="4953731" y="2316684"/>
            <a:ext cx="1694695" cy="2808405"/>
            <a:chOff x="2263098" y="2242862"/>
            <a:chExt cx="1694695" cy="2808405"/>
          </a:xfrm>
        </p:grpSpPr>
        <p:pic>
          <p:nvPicPr>
            <p:cNvPr id="75" name="boat">
              <a:extLst>
                <a:ext uri="{FF2B5EF4-FFF2-40B4-BE49-F238E27FC236}">
                  <a16:creationId xmlns:a16="http://schemas.microsoft.com/office/drawing/2014/main" id="{0DF2B6C3-114B-4600-9825-F10D77C5FEFC}"/>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275829" y="4031631"/>
              <a:ext cx="1401532" cy="1019636"/>
            </a:xfrm>
            <a:prstGeom prst="rect">
              <a:avLst/>
            </a:prstGeom>
          </p:spPr>
        </p:pic>
        <p:sp>
          <p:nvSpPr>
            <p:cNvPr id="76" name="oa">
              <a:extLst>
                <a:ext uri="{FF2B5EF4-FFF2-40B4-BE49-F238E27FC236}">
                  <a16:creationId xmlns:a16="http://schemas.microsoft.com/office/drawing/2014/main" id="{AE4FA75D-120A-498D-8F3A-0B4348B3E74B}"/>
                </a:ext>
              </a:extLst>
            </p:cNvPr>
            <p:cNvSpPr txBox="1"/>
            <p:nvPr/>
          </p:nvSpPr>
          <p:spPr>
            <a:xfrm>
              <a:off x="2263098" y="2242862"/>
              <a:ext cx="1694695" cy="1446550"/>
            </a:xfrm>
            <a:prstGeom prst="rect">
              <a:avLst/>
            </a:prstGeom>
            <a:noFill/>
          </p:spPr>
          <p:txBody>
            <a:bodyPr wrap="none" rtlCol="0">
              <a:spAutoFit/>
            </a:bodyPr>
            <a:lstStyle/>
            <a:p>
              <a:r>
                <a:rPr lang="en-GB" sz="8800" dirty="0" err="1"/>
                <a:t>oa</a:t>
              </a:r>
              <a:endParaRPr lang="en-GB" sz="8800" dirty="0"/>
            </a:p>
          </p:txBody>
        </p:sp>
      </p:grpSp>
      <p:grpSp>
        <p:nvGrpSpPr>
          <p:cNvPr id="77" name="igh">
            <a:extLst>
              <a:ext uri="{FF2B5EF4-FFF2-40B4-BE49-F238E27FC236}">
                <a16:creationId xmlns:a16="http://schemas.microsoft.com/office/drawing/2014/main" id="{FCE8E43B-AF59-4ED8-9E9B-3D09868DDCB5}"/>
              </a:ext>
            </a:extLst>
          </p:cNvPr>
          <p:cNvGrpSpPr/>
          <p:nvPr/>
        </p:nvGrpSpPr>
        <p:grpSpPr>
          <a:xfrm>
            <a:off x="4813525" y="2293618"/>
            <a:ext cx="1858201" cy="2854537"/>
            <a:chOff x="2015267" y="2245411"/>
            <a:chExt cx="1858201" cy="2854537"/>
          </a:xfrm>
        </p:grpSpPr>
        <p:pic>
          <p:nvPicPr>
            <p:cNvPr id="78" name="knight">
              <a:extLst>
                <a:ext uri="{FF2B5EF4-FFF2-40B4-BE49-F238E27FC236}">
                  <a16:creationId xmlns:a16="http://schemas.microsoft.com/office/drawing/2014/main" id="{8D74F3DA-DC5D-4E66-BB02-C62B4940346C}"/>
                </a:ext>
              </a:extLst>
            </p:cNvPr>
            <p:cNvPicPr>
              <a:picLocks noChangeAspect="1"/>
            </p:cNvPicPr>
            <p:nvPr/>
          </p:nvPicPr>
          <p:blipFill>
            <a:blip r:embed="rId20" cstate="print">
              <a:extLst>
                <a:ext uri="{28A0092B-C50C-407E-A947-70E740481C1C}">
                  <a14:useLocalDpi xmlns:a14="http://schemas.microsoft.com/office/drawing/2010/main" val="0"/>
                </a:ext>
              </a:extLst>
            </a:blip>
            <a:srcRect/>
            <a:stretch/>
          </p:blipFill>
          <p:spPr>
            <a:xfrm>
              <a:off x="2368067" y="3774131"/>
              <a:ext cx="1102907" cy="1325817"/>
            </a:xfrm>
            <a:prstGeom prst="rect">
              <a:avLst/>
            </a:prstGeom>
          </p:spPr>
        </p:pic>
        <p:sp>
          <p:nvSpPr>
            <p:cNvPr id="79" name="igh">
              <a:extLst>
                <a:ext uri="{FF2B5EF4-FFF2-40B4-BE49-F238E27FC236}">
                  <a16:creationId xmlns:a16="http://schemas.microsoft.com/office/drawing/2014/main" id="{CA3E7709-89A6-4B8D-84EF-FD98FD204868}"/>
                </a:ext>
              </a:extLst>
            </p:cNvPr>
            <p:cNvSpPr txBox="1"/>
            <p:nvPr/>
          </p:nvSpPr>
          <p:spPr>
            <a:xfrm>
              <a:off x="2015267" y="2245411"/>
              <a:ext cx="1858201" cy="1446550"/>
            </a:xfrm>
            <a:prstGeom prst="rect">
              <a:avLst/>
            </a:prstGeom>
            <a:noFill/>
          </p:spPr>
          <p:txBody>
            <a:bodyPr wrap="none" rtlCol="0">
              <a:spAutoFit/>
            </a:bodyPr>
            <a:lstStyle/>
            <a:p>
              <a:r>
                <a:rPr lang="en-GB" sz="8800" dirty="0" err="1"/>
                <a:t>igh</a:t>
              </a:r>
              <a:endParaRPr lang="en-GB" sz="8800" dirty="0"/>
            </a:p>
          </p:txBody>
        </p:sp>
      </p:grpSp>
      <p:sp>
        <p:nvSpPr>
          <p:cNvPr id="80" name="my">
            <a:extLst>
              <a:ext uri="{FF2B5EF4-FFF2-40B4-BE49-F238E27FC236}">
                <a16:creationId xmlns:a16="http://schemas.microsoft.com/office/drawing/2014/main" id="{E25C68D7-6CDA-454E-B03F-F03FF47A250C}"/>
              </a:ext>
            </a:extLst>
          </p:cNvPr>
          <p:cNvSpPr txBox="1">
            <a:spLocks noChangeArrowheads="1"/>
          </p:cNvSpPr>
          <p:nvPr/>
        </p:nvSpPr>
        <p:spPr bwMode="auto">
          <a:xfrm>
            <a:off x="7948144" y="3207584"/>
            <a:ext cx="1520237"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dirty="0">
                <a:solidFill>
                  <a:schemeClr val="tx1"/>
                </a:solidFill>
              </a:rPr>
              <a:t>my</a:t>
            </a:r>
          </a:p>
        </p:txBody>
      </p:sp>
      <p:grpSp>
        <p:nvGrpSpPr>
          <p:cNvPr id="81" name="ee">
            <a:extLst>
              <a:ext uri="{FF2B5EF4-FFF2-40B4-BE49-F238E27FC236}">
                <a16:creationId xmlns:a16="http://schemas.microsoft.com/office/drawing/2014/main" id="{9940E660-92F5-4D42-A65E-E764DFB4B1D4}"/>
              </a:ext>
            </a:extLst>
          </p:cNvPr>
          <p:cNvGrpSpPr/>
          <p:nvPr/>
        </p:nvGrpSpPr>
        <p:grpSpPr>
          <a:xfrm>
            <a:off x="4967728" y="2364277"/>
            <a:ext cx="1702338" cy="2713219"/>
            <a:chOff x="2247615" y="2261884"/>
            <a:chExt cx="1702338" cy="2713219"/>
          </a:xfrm>
        </p:grpSpPr>
        <p:pic>
          <p:nvPicPr>
            <p:cNvPr id="82" name="cheese">
              <a:extLst>
                <a:ext uri="{FF2B5EF4-FFF2-40B4-BE49-F238E27FC236}">
                  <a16:creationId xmlns:a16="http://schemas.microsoft.com/office/drawing/2014/main" id="{FFDD9001-DC0E-43FC-B5D3-360B51FA6217}"/>
                </a:ext>
              </a:extLst>
            </p:cNvPr>
            <p:cNvPicPr>
              <a:picLocks noChangeAspect="1"/>
            </p:cNvPicPr>
            <p:nvPr/>
          </p:nvPicPr>
          <p:blipFill>
            <a:blip r:embed="rId21" cstate="print">
              <a:extLst>
                <a:ext uri="{28A0092B-C50C-407E-A947-70E740481C1C}">
                  <a14:useLocalDpi xmlns:a14="http://schemas.microsoft.com/office/drawing/2010/main" val="0"/>
                </a:ext>
              </a:extLst>
            </a:blip>
            <a:srcRect/>
            <a:stretch/>
          </p:blipFill>
          <p:spPr>
            <a:xfrm>
              <a:off x="2247615" y="4104210"/>
              <a:ext cx="1398998" cy="870893"/>
            </a:xfrm>
            <a:prstGeom prst="rect">
              <a:avLst/>
            </a:prstGeom>
          </p:spPr>
        </p:pic>
        <p:sp>
          <p:nvSpPr>
            <p:cNvPr id="83" name="ee">
              <a:extLst>
                <a:ext uri="{FF2B5EF4-FFF2-40B4-BE49-F238E27FC236}">
                  <a16:creationId xmlns:a16="http://schemas.microsoft.com/office/drawing/2014/main" id="{5985BEE8-8D58-41AC-9925-B85A2ADA2AE9}"/>
                </a:ext>
              </a:extLst>
            </p:cNvPr>
            <p:cNvSpPr txBox="1"/>
            <p:nvPr/>
          </p:nvSpPr>
          <p:spPr>
            <a:xfrm>
              <a:off x="2319378" y="2261884"/>
              <a:ext cx="1630575" cy="1446550"/>
            </a:xfrm>
            <a:prstGeom prst="rect">
              <a:avLst/>
            </a:prstGeom>
            <a:noFill/>
          </p:spPr>
          <p:txBody>
            <a:bodyPr wrap="none" rtlCol="0">
              <a:spAutoFit/>
            </a:bodyPr>
            <a:lstStyle/>
            <a:p>
              <a:r>
                <a:rPr lang="en-GB" sz="8800" b="1" dirty="0" err="1"/>
                <a:t>ee</a:t>
              </a:r>
              <a:endParaRPr lang="en-GB" sz="8800" b="1" dirty="0"/>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1" nodeType="afterEffect">
                                  <p:stCondLst>
                                    <p:cond delay="0"/>
                                  </p:stCondLst>
                                  <p:childTnLst>
                                    <p:animEffect transition="out" filter="fade">
                                      <p:cBhvr>
                                        <p:cTn id="6" dur="500"/>
                                        <p:tgtEl>
                                          <p:spTgt spid="51"/>
                                        </p:tgtEl>
                                      </p:cBhvr>
                                    </p:animEffect>
                                    <p:set>
                                      <p:cBhvr>
                                        <p:cTn id="7" dur="1" fill="hold">
                                          <p:stCondLst>
                                            <p:cond delay="499"/>
                                          </p:stCondLst>
                                        </p:cTn>
                                        <p:tgtEl>
                                          <p:spTgt spid="5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fade">
                                      <p:cBhvr>
                                        <p:cTn id="11" dur="1500"/>
                                        <p:tgtEl>
                                          <p:spTgt spid="53"/>
                                        </p:tgtEl>
                                      </p:cBhvr>
                                    </p:animEffect>
                                  </p:childTnLst>
                                </p:cTn>
                              </p:par>
                            </p:childTnLst>
                          </p:cTn>
                        </p:par>
                        <p:par>
                          <p:cTn id="12" fill="hold">
                            <p:stCondLst>
                              <p:cond delay="2000"/>
                            </p:stCondLst>
                            <p:childTnLst>
                              <p:par>
                                <p:cTn id="13" presetID="10" presetClass="exit" presetSubtype="0" fill="hold" grpId="1" nodeType="afterEffect">
                                  <p:stCondLst>
                                    <p:cond delay="0"/>
                                  </p:stCondLst>
                                  <p:childTnLst>
                                    <p:animEffect transition="out" filter="fade">
                                      <p:cBhvr>
                                        <p:cTn id="14" dur="500"/>
                                        <p:tgtEl>
                                          <p:spTgt spid="53"/>
                                        </p:tgtEl>
                                      </p:cBhvr>
                                    </p:animEffect>
                                    <p:set>
                                      <p:cBhvr>
                                        <p:cTn id="15" dur="1" fill="hold">
                                          <p:stCondLst>
                                            <p:cond delay="499"/>
                                          </p:stCondLst>
                                        </p:cTn>
                                        <p:tgtEl>
                                          <p:spTgt spid="53"/>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1500"/>
                                        <p:tgtEl>
                                          <p:spTgt spid="52"/>
                                        </p:tgtEl>
                                      </p:cBhvr>
                                    </p:animEffect>
                                  </p:childTnLst>
                                </p:cTn>
                              </p:par>
                            </p:childTnLst>
                          </p:cTn>
                        </p:par>
                        <p:par>
                          <p:cTn id="20" fill="hold">
                            <p:stCondLst>
                              <p:cond delay="4000"/>
                            </p:stCondLst>
                            <p:childTnLst>
                              <p:par>
                                <p:cTn id="21" presetID="10" presetClass="exit" presetSubtype="0" fill="hold" grpId="1" nodeType="afterEffect">
                                  <p:stCondLst>
                                    <p:cond delay="0"/>
                                  </p:stCondLst>
                                  <p:childTnLst>
                                    <p:animEffect transition="out" filter="fade">
                                      <p:cBhvr>
                                        <p:cTn id="22" dur="500"/>
                                        <p:tgtEl>
                                          <p:spTgt spid="52"/>
                                        </p:tgtEl>
                                      </p:cBhvr>
                                    </p:animEffect>
                                    <p:set>
                                      <p:cBhvr>
                                        <p:cTn id="23" dur="1" fill="hold">
                                          <p:stCondLst>
                                            <p:cond delay="499"/>
                                          </p:stCondLst>
                                        </p:cTn>
                                        <p:tgtEl>
                                          <p:spTgt spid="52"/>
                                        </p:tgtEl>
                                        <p:attrNameLst>
                                          <p:attrName>style.visibility</p:attrName>
                                        </p:attrNameLst>
                                      </p:cBhvr>
                                      <p:to>
                                        <p:strVal val="hidden"/>
                                      </p:to>
                                    </p:set>
                                  </p:childTnLst>
                                </p:cTn>
                              </p:par>
                            </p:childTnLst>
                          </p:cTn>
                        </p:par>
                        <p:par>
                          <p:cTn id="24" fill="hold">
                            <p:stCondLst>
                              <p:cond delay="4500"/>
                            </p:stCondLst>
                            <p:childTnLst>
                              <p:par>
                                <p:cTn id="25" presetID="10" presetClass="entr" presetSubtype="0"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1500"/>
                                        <p:tgtEl>
                                          <p:spTgt spid="54"/>
                                        </p:tgtEl>
                                      </p:cBhvr>
                                    </p:animEffect>
                                  </p:childTnLst>
                                </p:cTn>
                              </p:par>
                            </p:childTnLst>
                          </p:cTn>
                        </p:par>
                        <p:par>
                          <p:cTn id="28" fill="hold">
                            <p:stCondLst>
                              <p:cond delay="6000"/>
                            </p:stCondLst>
                            <p:childTnLst>
                              <p:par>
                                <p:cTn id="29" presetID="10" presetClass="exit" presetSubtype="0" fill="hold" grpId="1" nodeType="afterEffect">
                                  <p:stCondLst>
                                    <p:cond delay="0"/>
                                  </p:stCondLst>
                                  <p:childTnLst>
                                    <p:animEffect transition="out" filter="fade">
                                      <p:cBhvr>
                                        <p:cTn id="30" dur="500"/>
                                        <p:tgtEl>
                                          <p:spTgt spid="54"/>
                                        </p:tgtEl>
                                      </p:cBhvr>
                                    </p:animEffect>
                                    <p:set>
                                      <p:cBhvr>
                                        <p:cTn id="31" dur="1" fill="hold">
                                          <p:stCondLst>
                                            <p:cond delay="499"/>
                                          </p:stCondLst>
                                        </p:cTn>
                                        <p:tgtEl>
                                          <p:spTgt spid="54"/>
                                        </p:tgtEl>
                                        <p:attrNameLst>
                                          <p:attrName>style.visibility</p:attrName>
                                        </p:attrNameLst>
                                      </p:cBhvr>
                                      <p:to>
                                        <p:strVal val="hidden"/>
                                      </p:to>
                                    </p:set>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55"/>
                                        </p:tgtEl>
                                        <p:attrNameLst>
                                          <p:attrName>style.visibility</p:attrName>
                                        </p:attrNameLst>
                                      </p:cBhvr>
                                      <p:to>
                                        <p:strVal val="visible"/>
                                      </p:to>
                                    </p:set>
                                    <p:animEffect transition="in" filter="fade">
                                      <p:cBhvr>
                                        <p:cTn id="35" dur="1500"/>
                                        <p:tgtEl>
                                          <p:spTgt spid="55"/>
                                        </p:tgtEl>
                                      </p:cBhvr>
                                    </p:animEffect>
                                  </p:childTnLst>
                                </p:cTn>
                              </p:par>
                            </p:childTnLst>
                          </p:cTn>
                        </p:par>
                        <p:par>
                          <p:cTn id="36" fill="hold">
                            <p:stCondLst>
                              <p:cond delay="8000"/>
                            </p:stCondLst>
                            <p:childTnLst>
                              <p:par>
                                <p:cTn id="37" presetID="10" presetClass="exit" presetSubtype="0" fill="hold" grpId="1" nodeType="afterEffect">
                                  <p:stCondLst>
                                    <p:cond delay="0"/>
                                  </p:stCondLst>
                                  <p:childTnLst>
                                    <p:animEffect transition="out" filter="fade">
                                      <p:cBhvr>
                                        <p:cTn id="38" dur="500"/>
                                        <p:tgtEl>
                                          <p:spTgt spid="55"/>
                                        </p:tgtEl>
                                      </p:cBhvr>
                                    </p:animEffect>
                                    <p:set>
                                      <p:cBhvr>
                                        <p:cTn id="39" dur="1" fill="hold">
                                          <p:stCondLst>
                                            <p:cond delay="499"/>
                                          </p:stCondLst>
                                        </p:cTn>
                                        <p:tgtEl>
                                          <p:spTgt spid="55"/>
                                        </p:tgtEl>
                                        <p:attrNameLst>
                                          <p:attrName>style.visibility</p:attrName>
                                        </p:attrNameLst>
                                      </p:cBhvr>
                                      <p:to>
                                        <p:strVal val="hidden"/>
                                      </p:to>
                                    </p:set>
                                  </p:childTnLst>
                                </p:cTn>
                              </p:par>
                            </p:childTnLst>
                          </p:cTn>
                        </p:par>
                        <p:par>
                          <p:cTn id="40" fill="hold">
                            <p:stCondLst>
                              <p:cond delay="8500"/>
                            </p:stCondLst>
                            <p:childTnLst>
                              <p:par>
                                <p:cTn id="41" presetID="10" presetClass="entr" presetSubtype="0" fill="hold" grpId="0" nodeType="after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1500"/>
                                        <p:tgtEl>
                                          <p:spTgt spid="80"/>
                                        </p:tgtEl>
                                      </p:cBhvr>
                                    </p:animEffect>
                                  </p:childTnLst>
                                </p:cTn>
                              </p:par>
                            </p:childTnLst>
                          </p:cTn>
                        </p:par>
                        <p:par>
                          <p:cTn id="44" fill="hold">
                            <p:stCondLst>
                              <p:cond delay="10000"/>
                            </p:stCondLst>
                            <p:childTnLst>
                              <p:par>
                                <p:cTn id="45" presetID="10" presetClass="exit" presetSubtype="0" fill="hold" grpId="1" nodeType="afterEffect">
                                  <p:stCondLst>
                                    <p:cond delay="0"/>
                                  </p:stCondLst>
                                  <p:childTnLst>
                                    <p:animEffect transition="out" filter="fade">
                                      <p:cBhvr>
                                        <p:cTn id="46" dur="500"/>
                                        <p:tgtEl>
                                          <p:spTgt spid="80"/>
                                        </p:tgtEl>
                                      </p:cBhvr>
                                    </p:animEffect>
                                    <p:set>
                                      <p:cBhvr>
                                        <p:cTn id="47" dur="1" fill="hold">
                                          <p:stCondLst>
                                            <p:cond delay="499"/>
                                          </p:stCondLst>
                                        </p:cTn>
                                        <p:tgtEl>
                                          <p:spTgt spid="80"/>
                                        </p:tgtEl>
                                        <p:attrNameLst>
                                          <p:attrName>style.visibility</p:attrName>
                                        </p:attrNameLst>
                                      </p:cBhvr>
                                      <p:to>
                                        <p:strVal val="hidden"/>
                                      </p:to>
                                    </p:set>
                                  </p:childTnLst>
                                </p:cTn>
                              </p:par>
                            </p:childTnLst>
                          </p:cTn>
                        </p:par>
                        <p:par>
                          <p:cTn id="48" fill="hold">
                            <p:stCondLst>
                              <p:cond delay="10500"/>
                            </p:stCondLst>
                            <p:childTnLst>
                              <p:par>
                                <p:cTn id="49" presetID="10" presetClass="entr" presetSubtype="0" fill="hold" grpId="0" nodeType="after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fade">
                                      <p:cBhvr>
                                        <p:cTn id="51" dur="1500"/>
                                        <p:tgtEl>
                                          <p:spTgt spid="67"/>
                                        </p:tgtEl>
                                      </p:cBhvr>
                                    </p:animEffect>
                                  </p:childTnLst>
                                </p:cTn>
                              </p:par>
                            </p:childTnLst>
                          </p:cTn>
                        </p:par>
                        <p:par>
                          <p:cTn id="52" fill="hold">
                            <p:stCondLst>
                              <p:cond delay="12000"/>
                            </p:stCondLst>
                            <p:childTnLst>
                              <p:par>
                                <p:cTn id="53" presetID="10" presetClass="exit" presetSubtype="0" fill="hold" grpId="1" nodeType="afterEffect">
                                  <p:stCondLst>
                                    <p:cond delay="0"/>
                                  </p:stCondLst>
                                  <p:childTnLst>
                                    <p:animEffect transition="out" filter="fade">
                                      <p:cBhvr>
                                        <p:cTn id="54" dur="500"/>
                                        <p:tgtEl>
                                          <p:spTgt spid="67"/>
                                        </p:tgtEl>
                                      </p:cBhvr>
                                    </p:animEffect>
                                    <p:set>
                                      <p:cBhvr>
                                        <p:cTn id="55" dur="1" fill="hold">
                                          <p:stCondLst>
                                            <p:cond delay="499"/>
                                          </p:stCondLst>
                                        </p:cTn>
                                        <p:tgtEl>
                                          <p:spTgt spid="67"/>
                                        </p:tgtEl>
                                        <p:attrNameLst>
                                          <p:attrName>style.visibility</p:attrName>
                                        </p:attrNameLst>
                                      </p:cBhvr>
                                      <p:to>
                                        <p:strVal val="hidden"/>
                                      </p:to>
                                    </p:set>
                                  </p:childTnLst>
                                </p:cTn>
                              </p:par>
                            </p:childTnLst>
                          </p:cTn>
                        </p:par>
                        <p:par>
                          <p:cTn id="56" fill="hold">
                            <p:stCondLst>
                              <p:cond delay="12500"/>
                            </p:stCondLst>
                            <p:childTnLst>
                              <p:par>
                                <p:cTn id="57" presetID="10" presetClass="entr" presetSubtype="0" fill="hold" grpId="0"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fade">
                                      <p:cBhvr>
                                        <p:cTn id="59" dur="1500"/>
                                        <p:tgtEl>
                                          <p:spTgt spid="51"/>
                                        </p:tgtEl>
                                      </p:cBhvr>
                                    </p:animEffect>
                                  </p:childTnLst>
                                </p:cTn>
                              </p:par>
                            </p:childTnLst>
                          </p:cTn>
                        </p:par>
                      </p:childTnLst>
                    </p:cTn>
                  </p:par>
                </p:childTnLst>
              </p:cTn>
              <p:nextCondLst>
                <p:cond evt="onClick" delay="0">
                  <p:tgtEl>
                    <p:spTgt spid="28"/>
                  </p:tgtEl>
                </p:cond>
              </p:nextCondLst>
            </p:seq>
            <p:seq concurrent="1" nextAc="seek">
              <p:cTn id="60" restart="whenNotActive" fill="hold" evtFilter="cancelBubble" nodeType="interactiveSeq">
                <p:stCondLst>
                  <p:cond evt="onClick" delay="0">
                    <p:tgtEl>
                      <p:spTgt spid="23"/>
                    </p:tgtEl>
                  </p:cond>
                </p:stCondLst>
                <p:endSync evt="end" delay="0">
                  <p:rtn val="all"/>
                </p:endSync>
                <p:childTnLst>
                  <p:par>
                    <p:cTn id="61" fill="hold">
                      <p:stCondLst>
                        <p:cond delay="0"/>
                      </p:stCondLst>
                      <p:childTnLst>
                        <p:par>
                          <p:cTn id="62" fill="hold">
                            <p:stCondLst>
                              <p:cond delay="0"/>
                            </p:stCondLst>
                            <p:childTnLst>
                              <p:par>
                                <p:cTn id="63" presetID="10" presetClass="exit" presetSubtype="0" fill="hold" nodeType="afterEffect">
                                  <p:stCondLst>
                                    <p:cond delay="0"/>
                                  </p:stCondLst>
                                  <p:childTnLst>
                                    <p:animEffect transition="out" filter="fade">
                                      <p:cBhvr>
                                        <p:cTn id="64" dur="500"/>
                                        <p:tgtEl>
                                          <p:spTgt spid="20"/>
                                        </p:tgtEl>
                                      </p:cBhvr>
                                    </p:animEffect>
                                    <p:set>
                                      <p:cBhvr>
                                        <p:cTn id="65" dur="1" fill="hold">
                                          <p:stCondLst>
                                            <p:cond delay="499"/>
                                          </p:stCondLst>
                                        </p:cTn>
                                        <p:tgtEl>
                                          <p:spTgt spid="20"/>
                                        </p:tgtEl>
                                        <p:attrNameLst>
                                          <p:attrName>style.visibility</p:attrName>
                                        </p:attrNameLst>
                                      </p:cBhvr>
                                      <p:to>
                                        <p:strVal val="hidden"/>
                                      </p:to>
                                    </p:set>
                                  </p:childTnLst>
                                </p:cTn>
                              </p:par>
                            </p:childTnLst>
                          </p:cTn>
                        </p:par>
                        <p:par>
                          <p:cTn id="66" fill="hold">
                            <p:stCondLst>
                              <p:cond delay="500"/>
                            </p:stCondLst>
                            <p:childTnLst>
                              <p:par>
                                <p:cTn id="67" presetID="10" presetClass="entr" presetSubtype="0" fill="hold" nodeType="after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2000"/>
                                        <p:tgtEl>
                                          <p:spTgt spid="17"/>
                                        </p:tgtEl>
                                      </p:cBhvr>
                                    </p:animEffect>
                                  </p:childTnLst>
                                </p:cTn>
                              </p:par>
                            </p:childTnLst>
                          </p:cTn>
                        </p:par>
                        <p:par>
                          <p:cTn id="70" fill="hold">
                            <p:stCondLst>
                              <p:cond delay="2500"/>
                            </p:stCondLst>
                            <p:childTnLst>
                              <p:par>
                                <p:cTn id="71" presetID="10" presetClass="exit" presetSubtype="0" fill="hold" nodeType="afterEffect">
                                  <p:stCondLst>
                                    <p:cond delay="0"/>
                                  </p:stCondLst>
                                  <p:childTnLst>
                                    <p:animEffect transition="out" filter="fade">
                                      <p:cBhvr>
                                        <p:cTn id="72" dur="500"/>
                                        <p:tgtEl>
                                          <p:spTgt spid="17"/>
                                        </p:tgtEl>
                                      </p:cBhvr>
                                    </p:animEffect>
                                    <p:set>
                                      <p:cBhvr>
                                        <p:cTn id="73" dur="1" fill="hold">
                                          <p:stCondLst>
                                            <p:cond delay="499"/>
                                          </p:stCondLst>
                                        </p:cTn>
                                        <p:tgtEl>
                                          <p:spTgt spid="17"/>
                                        </p:tgtEl>
                                        <p:attrNameLst>
                                          <p:attrName>style.visibility</p:attrName>
                                        </p:attrNameLst>
                                      </p:cBhvr>
                                      <p:to>
                                        <p:strVal val="hidden"/>
                                      </p:to>
                                    </p:set>
                                  </p:childTnLst>
                                </p:cTn>
                              </p:par>
                            </p:childTnLst>
                          </p:cTn>
                        </p:par>
                        <p:par>
                          <p:cTn id="74" fill="hold">
                            <p:stCondLst>
                              <p:cond delay="3000"/>
                            </p:stCondLst>
                            <p:childTnLst>
                              <p:par>
                                <p:cTn id="75" presetID="10" presetClass="entr" presetSubtype="0" fill="hold" nodeType="afterEffect">
                                  <p:stCondLst>
                                    <p:cond delay="0"/>
                                  </p:stCondLst>
                                  <p:childTnLst>
                                    <p:set>
                                      <p:cBhvr>
                                        <p:cTn id="76" dur="1" fill="hold">
                                          <p:stCondLst>
                                            <p:cond delay="0"/>
                                          </p:stCondLst>
                                        </p:cTn>
                                        <p:tgtEl>
                                          <p:spTgt spid="57"/>
                                        </p:tgtEl>
                                        <p:attrNameLst>
                                          <p:attrName>style.visibility</p:attrName>
                                        </p:attrNameLst>
                                      </p:cBhvr>
                                      <p:to>
                                        <p:strVal val="visible"/>
                                      </p:to>
                                    </p:set>
                                    <p:animEffect transition="in" filter="fade">
                                      <p:cBhvr>
                                        <p:cTn id="77" dur="2000"/>
                                        <p:tgtEl>
                                          <p:spTgt spid="57"/>
                                        </p:tgtEl>
                                      </p:cBhvr>
                                    </p:animEffect>
                                  </p:childTnLst>
                                </p:cTn>
                              </p:par>
                            </p:childTnLst>
                          </p:cTn>
                        </p:par>
                        <p:par>
                          <p:cTn id="78" fill="hold">
                            <p:stCondLst>
                              <p:cond delay="5000"/>
                            </p:stCondLst>
                            <p:childTnLst>
                              <p:par>
                                <p:cTn id="79" presetID="10" presetClass="exit" presetSubtype="0" fill="hold" nodeType="afterEffect">
                                  <p:stCondLst>
                                    <p:cond delay="0"/>
                                  </p:stCondLst>
                                  <p:childTnLst>
                                    <p:animEffect transition="out" filter="fade">
                                      <p:cBhvr>
                                        <p:cTn id="80" dur="500"/>
                                        <p:tgtEl>
                                          <p:spTgt spid="57"/>
                                        </p:tgtEl>
                                      </p:cBhvr>
                                    </p:animEffect>
                                    <p:set>
                                      <p:cBhvr>
                                        <p:cTn id="81" dur="1" fill="hold">
                                          <p:stCondLst>
                                            <p:cond delay="499"/>
                                          </p:stCondLst>
                                        </p:cTn>
                                        <p:tgtEl>
                                          <p:spTgt spid="57"/>
                                        </p:tgtEl>
                                        <p:attrNameLst>
                                          <p:attrName>style.visibility</p:attrName>
                                        </p:attrNameLst>
                                      </p:cBhvr>
                                      <p:to>
                                        <p:strVal val="hidden"/>
                                      </p:to>
                                    </p:set>
                                  </p:childTnLst>
                                </p:cTn>
                              </p:par>
                            </p:childTnLst>
                          </p:cTn>
                        </p:par>
                        <p:par>
                          <p:cTn id="82" fill="hold">
                            <p:stCondLst>
                              <p:cond delay="5500"/>
                            </p:stCondLst>
                            <p:childTnLst>
                              <p:par>
                                <p:cTn id="83" presetID="10" presetClass="entr" presetSubtype="0" fill="hold" nodeType="after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2000"/>
                                        <p:tgtEl>
                                          <p:spTgt spid="42"/>
                                        </p:tgtEl>
                                      </p:cBhvr>
                                    </p:animEffect>
                                  </p:childTnLst>
                                </p:cTn>
                              </p:par>
                            </p:childTnLst>
                          </p:cTn>
                        </p:par>
                        <p:par>
                          <p:cTn id="86" fill="hold">
                            <p:stCondLst>
                              <p:cond delay="7500"/>
                            </p:stCondLst>
                            <p:childTnLst>
                              <p:par>
                                <p:cTn id="87" presetID="10" presetClass="exit" presetSubtype="0" fill="hold" nodeType="afterEffect">
                                  <p:stCondLst>
                                    <p:cond delay="0"/>
                                  </p:stCondLst>
                                  <p:childTnLst>
                                    <p:animEffect transition="out" filter="fade">
                                      <p:cBhvr>
                                        <p:cTn id="88" dur="500"/>
                                        <p:tgtEl>
                                          <p:spTgt spid="42"/>
                                        </p:tgtEl>
                                      </p:cBhvr>
                                    </p:animEffect>
                                    <p:set>
                                      <p:cBhvr>
                                        <p:cTn id="89" dur="1" fill="hold">
                                          <p:stCondLst>
                                            <p:cond delay="499"/>
                                          </p:stCondLst>
                                        </p:cTn>
                                        <p:tgtEl>
                                          <p:spTgt spid="42"/>
                                        </p:tgtEl>
                                        <p:attrNameLst>
                                          <p:attrName>style.visibility</p:attrName>
                                        </p:attrNameLst>
                                      </p:cBhvr>
                                      <p:to>
                                        <p:strVal val="hidden"/>
                                      </p:to>
                                    </p:set>
                                  </p:childTnLst>
                                </p:cTn>
                              </p:par>
                            </p:childTnLst>
                          </p:cTn>
                        </p:par>
                        <p:par>
                          <p:cTn id="90" fill="hold">
                            <p:stCondLst>
                              <p:cond delay="8000"/>
                            </p:stCondLst>
                            <p:childTnLst>
                              <p:par>
                                <p:cTn id="91" presetID="10" presetClass="entr" presetSubtype="0" fill="hold" nodeType="afterEffect">
                                  <p:stCondLst>
                                    <p:cond delay="0"/>
                                  </p:stCondLst>
                                  <p:childTnLst>
                                    <p:set>
                                      <p:cBhvr>
                                        <p:cTn id="92" dur="1" fill="hold">
                                          <p:stCondLst>
                                            <p:cond delay="0"/>
                                          </p:stCondLst>
                                        </p:cTn>
                                        <p:tgtEl>
                                          <p:spTgt spid="81"/>
                                        </p:tgtEl>
                                        <p:attrNameLst>
                                          <p:attrName>style.visibility</p:attrName>
                                        </p:attrNameLst>
                                      </p:cBhvr>
                                      <p:to>
                                        <p:strVal val="visible"/>
                                      </p:to>
                                    </p:set>
                                    <p:animEffect transition="in" filter="fade">
                                      <p:cBhvr>
                                        <p:cTn id="93" dur="2000"/>
                                        <p:tgtEl>
                                          <p:spTgt spid="81"/>
                                        </p:tgtEl>
                                      </p:cBhvr>
                                    </p:animEffect>
                                  </p:childTnLst>
                                </p:cTn>
                              </p:par>
                            </p:childTnLst>
                          </p:cTn>
                        </p:par>
                        <p:par>
                          <p:cTn id="94" fill="hold">
                            <p:stCondLst>
                              <p:cond delay="10000"/>
                            </p:stCondLst>
                            <p:childTnLst>
                              <p:par>
                                <p:cTn id="95" presetID="10" presetClass="exit" presetSubtype="0" fill="hold" nodeType="afterEffect">
                                  <p:stCondLst>
                                    <p:cond delay="250"/>
                                  </p:stCondLst>
                                  <p:childTnLst>
                                    <p:animEffect transition="out" filter="fade">
                                      <p:cBhvr>
                                        <p:cTn id="96" dur="500"/>
                                        <p:tgtEl>
                                          <p:spTgt spid="81"/>
                                        </p:tgtEl>
                                      </p:cBhvr>
                                    </p:animEffect>
                                    <p:set>
                                      <p:cBhvr>
                                        <p:cTn id="97" dur="1" fill="hold">
                                          <p:stCondLst>
                                            <p:cond delay="499"/>
                                          </p:stCondLst>
                                        </p:cTn>
                                        <p:tgtEl>
                                          <p:spTgt spid="81"/>
                                        </p:tgtEl>
                                        <p:attrNameLst>
                                          <p:attrName>style.visibility</p:attrName>
                                        </p:attrNameLst>
                                      </p:cBhvr>
                                      <p:to>
                                        <p:strVal val="hidden"/>
                                      </p:to>
                                    </p:set>
                                  </p:childTnLst>
                                </p:cTn>
                              </p:par>
                            </p:childTnLst>
                          </p:cTn>
                        </p:par>
                        <p:par>
                          <p:cTn id="98" fill="hold">
                            <p:stCondLst>
                              <p:cond delay="10750"/>
                            </p:stCondLst>
                            <p:childTnLst>
                              <p:par>
                                <p:cTn id="99" presetID="10" presetClass="entr" presetSubtype="0" fill="hold" nodeType="after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fade">
                                      <p:cBhvr>
                                        <p:cTn id="101" dur="2000"/>
                                        <p:tgtEl>
                                          <p:spTgt spid="14"/>
                                        </p:tgtEl>
                                      </p:cBhvr>
                                    </p:animEffect>
                                  </p:childTnLst>
                                </p:cTn>
                              </p:par>
                            </p:childTnLst>
                          </p:cTn>
                        </p:par>
                        <p:par>
                          <p:cTn id="102" fill="hold">
                            <p:stCondLst>
                              <p:cond delay="12750"/>
                            </p:stCondLst>
                            <p:childTnLst>
                              <p:par>
                                <p:cTn id="103" presetID="10" presetClass="exit" presetSubtype="0" fill="hold" nodeType="afterEffect">
                                  <p:stCondLst>
                                    <p:cond delay="0"/>
                                  </p:stCondLst>
                                  <p:childTnLst>
                                    <p:animEffect transition="out" filter="fade">
                                      <p:cBhvr>
                                        <p:cTn id="104" dur="500"/>
                                        <p:tgtEl>
                                          <p:spTgt spid="14"/>
                                        </p:tgtEl>
                                      </p:cBhvr>
                                    </p:animEffect>
                                    <p:set>
                                      <p:cBhvr>
                                        <p:cTn id="105" dur="1" fill="hold">
                                          <p:stCondLst>
                                            <p:cond delay="499"/>
                                          </p:stCondLst>
                                        </p:cTn>
                                        <p:tgtEl>
                                          <p:spTgt spid="14"/>
                                        </p:tgtEl>
                                        <p:attrNameLst>
                                          <p:attrName>style.visibility</p:attrName>
                                        </p:attrNameLst>
                                      </p:cBhvr>
                                      <p:to>
                                        <p:strVal val="hidden"/>
                                      </p:to>
                                    </p:set>
                                  </p:childTnLst>
                                </p:cTn>
                              </p:par>
                            </p:childTnLst>
                          </p:cTn>
                        </p:par>
                        <p:par>
                          <p:cTn id="106" fill="hold">
                            <p:stCondLst>
                              <p:cond delay="13250"/>
                            </p:stCondLst>
                            <p:childTnLst>
                              <p:par>
                                <p:cTn id="107" presetID="10"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2000"/>
                                        <p:tgtEl>
                                          <p:spTgt spid="11"/>
                                        </p:tgtEl>
                                      </p:cBhvr>
                                    </p:animEffect>
                                  </p:childTnLst>
                                </p:cTn>
                              </p:par>
                            </p:childTnLst>
                          </p:cTn>
                        </p:par>
                        <p:par>
                          <p:cTn id="110" fill="hold">
                            <p:stCondLst>
                              <p:cond delay="15250"/>
                            </p:stCondLst>
                            <p:childTnLst>
                              <p:par>
                                <p:cTn id="111" presetID="10" presetClass="exit" presetSubtype="0" fill="hold" nodeType="afterEffect">
                                  <p:stCondLst>
                                    <p:cond delay="0"/>
                                  </p:stCondLst>
                                  <p:childTnLst>
                                    <p:animEffect transition="out" filter="fade">
                                      <p:cBhvr>
                                        <p:cTn id="112" dur="500"/>
                                        <p:tgtEl>
                                          <p:spTgt spid="11"/>
                                        </p:tgtEl>
                                      </p:cBhvr>
                                    </p:animEffect>
                                    <p:set>
                                      <p:cBhvr>
                                        <p:cTn id="113" dur="1" fill="hold">
                                          <p:stCondLst>
                                            <p:cond delay="499"/>
                                          </p:stCondLst>
                                        </p:cTn>
                                        <p:tgtEl>
                                          <p:spTgt spid="11"/>
                                        </p:tgtEl>
                                        <p:attrNameLst>
                                          <p:attrName>style.visibility</p:attrName>
                                        </p:attrNameLst>
                                      </p:cBhvr>
                                      <p:to>
                                        <p:strVal val="hidden"/>
                                      </p:to>
                                    </p:set>
                                  </p:childTnLst>
                                </p:cTn>
                              </p:par>
                            </p:childTnLst>
                          </p:cTn>
                        </p:par>
                        <p:par>
                          <p:cTn id="114" fill="hold">
                            <p:stCondLst>
                              <p:cond delay="15750"/>
                            </p:stCondLst>
                            <p:childTnLst>
                              <p:par>
                                <p:cTn id="115" presetID="10" presetClass="entr" presetSubtype="0" fill="hold" nodeType="afterEffect">
                                  <p:stCondLst>
                                    <p:cond delay="0"/>
                                  </p:stCondLst>
                                  <p:childTnLst>
                                    <p:set>
                                      <p:cBhvr>
                                        <p:cTn id="116" dur="1" fill="hold">
                                          <p:stCondLst>
                                            <p:cond delay="0"/>
                                          </p:stCondLst>
                                        </p:cTn>
                                        <p:tgtEl>
                                          <p:spTgt spid="71"/>
                                        </p:tgtEl>
                                        <p:attrNameLst>
                                          <p:attrName>style.visibility</p:attrName>
                                        </p:attrNameLst>
                                      </p:cBhvr>
                                      <p:to>
                                        <p:strVal val="visible"/>
                                      </p:to>
                                    </p:set>
                                    <p:animEffect transition="in" filter="fade">
                                      <p:cBhvr>
                                        <p:cTn id="117" dur="2000"/>
                                        <p:tgtEl>
                                          <p:spTgt spid="71"/>
                                        </p:tgtEl>
                                      </p:cBhvr>
                                    </p:animEffect>
                                  </p:childTnLst>
                                </p:cTn>
                              </p:par>
                            </p:childTnLst>
                          </p:cTn>
                        </p:par>
                        <p:par>
                          <p:cTn id="118" fill="hold">
                            <p:stCondLst>
                              <p:cond delay="17750"/>
                            </p:stCondLst>
                            <p:childTnLst>
                              <p:par>
                                <p:cTn id="119" presetID="10" presetClass="exit" presetSubtype="0" fill="hold" nodeType="afterEffect">
                                  <p:stCondLst>
                                    <p:cond delay="250"/>
                                  </p:stCondLst>
                                  <p:childTnLst>
                                    <p:animEffect transition="out" filter="fade">
                                      <p:cBhvr>
                                        <p:cTn id="120" dur="500"/>
                                        <p:tgtEl>
                                          <p:spTgt spid="71"/>
                                        </p:tgtEl>
                                      </p:cBhvr>
                                    </p:animEffect>
                                    <p:set>
                                      <p:cBhvr>
                                        <p:cTn id="121" dur="1" fill="hold">
                                          <p:stCondLst>
                                            <p:cond delay="499"/>
                                          </p:stCondLst>
                                        </p:cTn>
                                        <p:tgtEl>
                                          <p:spTgt spid="71"/>
                                        </p:tgtEl>
                                        <p:attrNameLst>
                                          <p:attrName>style.visibility</p:attrName>
                                        </p:attrNameLst>
                                      </p:cBhvr>
                                      <p:to>
                                        <p:strVal val="hidden"/>
                                      </p:to>
                                    </p:set>
                                  </p:childTnLst>
                                </p:cTn>
                              </p:par>
                            </p:childTnLst>
                          </p:cTn>
                        </p:par>
                        <p:par>
                          <p:cTn id="122" fill="hold">
                            <p:stCondLst>
                              <p:cond delay="18500"/>
                            </p:stCondLst>
                            <p:childTnLst>
                              <p:par>
                                <p:cTn id="123" presetID="10" presetClass="entr" presetSubtype="0" fill="hold" nodeType="afterEffect">
                                  <p:stCondLst>
                                    <p:cond delay="0"/>
                                  </p:stCondLst>
                                  <p:childTnLst>
                                    <p:set>
                                      <p:cBhvr>
                                        <p:cTn id="124" dur="1" fill="hold">
                                          <p:stCondLst>
                                            <p:cond delay="0"/>
                                          </p:stCondLst>
                                        </p:cTn>
                                        <p:tgtEl>
                                          <p:spTgt spid="8"/>
                                        </p:tgtEl>
                                        <p:attrNameLst>
                                          <p:attrName>style.visibility</p:attrName>
                                        </p:attrNameLst>
                                      </p:cBhvr>
                                      <p:to>
                                        <p:strVal val="visible"/>
                                      </p:to>
                                    </p:set>
                                    <p:animEffect transition="in" filter="fade">
                                      <p:cBhvr>
                                        <p:cTn id="125" dur="2000"/>
                                        <p:tgtEl>
                                          <p:spTgt spid="8"/>
                                        </p:tgtEl>
                                      </p:cBhvr>
                                    </p:animEffect>
                                  </p:childTnLst>
                                </p:cTn>
                              </p:par>
                            </p:childTnLst>
                          </p:cTn>
                        </p:par>
                        <p:par>
                          <p:cTn id="126" fill="hold">
                            <p:stCondLst>
                              <p:cond delay="20500"/>
                            </p:stCondLst>
                            <p:childTnLst>
                              <p:par>
                                <p:cTn id="127" presetID="10" presetClass="exit" presetSubtype="0" fill="hold" nodeType="afterEffect">
                                  <p:stCondLst>
                                    <p:cond delay="0"/>
                                  </p:stCondLst>
                                  <p:childTnLst>
                                    <p:animEffect transition="out" filter="fade">
                                      <p:cBhvr>
                                        <p:cTn id="128" dur="500"/>
                                        <p:tgtEl>
                                          <p:spTgt spid="8"/>
                                        </p:tgtEl>
                                      </p:cBhvr>
                                    </p:animEffect>
                                    <p:set>
                                      <p:cBhvr>
                                        <p:cTn id="129" dur="1" fill="hold">
                                          <p:stCondLst>
                                            <p:cond delay="499"/>
                                          </p:stCondLst>
                                        </p:cTn>
                                        <p:tgtEl>
                                          <p:spTgt spid="8"/>
                                        </p:tgtEl>
                                        <p:attrNameLst>
                                          <p:attrName>style.visibility</p:attrName>
                                        </p:attrNameLst>
                                      </p:cBhvr>
                                      <p:to>
                                        <p:strVal val="hidden"/>
                                      </p:to>
                                    </p:set>
                                  </p:childTnLst>
                                </p:cTn>
                              </p:par>
                            </p:childTnLst>
                          </p:cTn>
                        </p:par>
                        <p:par>
                          <p:cTn id="130" fill="hold">
                            <p:stCondLst>
                              <p:cond delay="21000"/>
                            </p:stCondLst>
                            <p:childTnLst>
                              <p:par>
                                <p:cTn id="131" presetID="10" presetClass="entr" presetSubtype="0" fill="hold" nodeType="after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fade">
                                      <p:cBhvr>
                                        <p:cTn id="133" dur="2000"/>
                                        <p:tgtEl>
                                          <p:spTgt spid="31"/>
                                        </p:tgtEl>
                                      </p:cBhvr>
                                    </p:animEffect>
                                  </p:childTnLst>
                                </p:cTn>
                              </p:par>
                            </p:childTnLst>
                          </p:cTn>
                        </p:par>
                        <p:par>
                          <p:cTn id="134" fill="hold">
                            <p:stCondLst>
                              <p:cond delay="23000"/>
                            </p:stCondLst>
                            <p:childTnLst>
                              <p:par>
                                <p:cTn id="135" presetID="10" presetClass="exit" presetSubtype="0" fill="hold" nodeType="afterEffect">
                                  <p:stCondLst>
                                    <p:cond delay="0"/>
                                  </p:stCondLst>
                                  <p:childTnLst>
                                    <p:animEffect transition="out" filter="fade">
                                      <p:cBhvr>
                                        <p:cTn id="136" dur="500"/>
                                        <p:tgtEl>
                                          <p:spTgt spid="31"/>
                                        </p:tgtEl>
                                      </p:cBhvr>
                                    </p:animEffect>
                                    <p:set>
                                      <p:cBhvr>
                                        <p:cTn id="137" dur="1" fill="hold">
                                          <p:stCondLst>
                                            <p:cond delay="499"/>
                                          </p:stCondLst>
                                        </p:cTn>
                                        <p:tgtEl>
                                          <p:spTgt spid="31"/>
                                        </p:tgtEl>
                                        <p:attrNameLst>
                                          <p:attrName>style.visibility</p:attrName>
                                        </p:attrNameLst>
                                      </p:cBhvr>
                                      <p:to>
                                        <p:strVal val="hidden"/>
                                      </p:to>
                                    </p:set>
                                  </p:childTnLst>
                                </p:cTn>
                              </p:par>
                            </p:childTnLst>
                          </p:cTn>
                        </p:par>
                        <p:par>
                          <p:cTn id="138" fill="hold">
                            <p:stCondLst>
                              <p:cond delay="23500"/>
                            </p:stCondLst>
                            <p:childTnLst>
                              <p:par>
                                <p:cTn id="139" presetID="10" presetClass="entr" presetSubtype="0" fill="hold" nodeType="afterEffect">
                                  <p:stCondLst>
                                    <p:cond delay="0"/>
                                  </p:stCondLst>
                                  <p:childTnLst>
                                    <p:set>
                                      <p:cBhvr>
                                        <p:cTn id="140" dur="1" fill="hold">
                                          <p:stCondLst>
                                            <p:cond delay="0"/>
                                          </p:stCondLst>
                                        </p:cTn>
                                        <p:tgtEl>
                                          <p:spTgt spid="74"/>
                                        </p:tgtEl>
                                        <p:attrNameLst>
                                          <p:attrName>style.visibility</p:attrName>
                                        </p:attrNameLst>
                                      </p:cBhvr>
                                      <p:to>
                                        <p:strVal val="visible"/>
                                      </p:to>
                                    </p:set>
                                    <p:animEffect transition="in" filter="fade">
                                      <p:cBhvr>
                                        <p:cTn id="141" dur="2000"/>
                                        <p:tgtEl>
                                          <p:spTgt spid="74"/>
                                        </p:tgtEl>
                                      </p:cBhvr>
                                    </p:animEffect>
                                  </p:childTnLst>
                                </p:cTn>
                              </p:par>
                            </p:childTnLst>
                          </p:cTn>
                        </p:par>
                        <p:par>
                          <p:cTn id="142" fill="hold">
                            <p:stCondLst>
                              <p:cond delay="25500"/>
                            </p:stCondLst>
                            <p:childTnLst>
                              <p:par>
                                <p:cTn id="143" presetID="10" presetClass="exit" presetSubtype="0" fill="hold" nodeType="afterEffect">
                                  <p:stCondLst>
                                    <p:cond delay="250"/>
                                  </p:stCondLst>
                                  <p:childTnLst>
                                    <p:animEffect transition="out" filter="fade">
                                      <p:cBhvr>
                                        <p:cTn id="144" dur="500"/>
                                        <p:tgtEl>
                                          <p:spTgt spid="74"/>
                                        </p:tgtEl>
                                      </p:cBhvr>
                                    </p:animEffect>
                                    <p:set>
                                      <p:cBhvr>
                                        <p:cTn id="145" dur="1" fill="hold">
                                          <p:stCondLst>
                                            <p:cond delay="499"/>
                                          </p:stCondLst>
                                        </p:cTn>
                                        <p:tgtEl>
                                          <p:spTgt spid="74"/>
                                        </p:tgtEl>
                                        <p:attrNameLst>
                                          <p:attrName>style.visibility</p:attrName>
                                        </p:attrNameLst>
                                      </p:cBhvr>
                                      <p:to>
                                        <p:strVal val="hidden"/>
                                      </p:to>
                                    </p:set>
                                  </p:childTnLst>
                                </p:cTn>
                              </p:par>
                            </p:childTnLst>
                          </p:cTn>
                        </p:par>
                        <p:par>
                          <p:cTn id="146" fill="hold">
                            <p:stCondLst>
                              <p:cond delay="26250"/>
                            </p:stCondLst>
                            <p:childTnLst>
                              <p:par>
                                <p:cTn id="147" presetID="10" presetClass="entr" presetSubtype="0" fill="hold" nodeType="afterEffect">
                                  <p:stCondLst>
                                    <p:cond delay="0"/>
                                  </p:stCondLst>
                                  <p:childTnLst>
                                    <p:set>
                                      <p:cBhvr>
                                        <p:cTn id="148" dur="1" fill="hold">
                                          <p:stCondLst>
                                            <p:cond delay="0"/>
                                          </p:stCondLst>
                                        </p:cTn>
                                        <p:tgtEl>
                                          <p:spTgt spid="34"/>
                                        </p:tgtEl>
                                        <p:attrNameLst>
                                          <p:attrName>style.visibility</p:attrName>
                                        </p:attrNameLst>
                                      </p:cBhvr>
                                      <p:to>
                                        <p:strVal val="visible"/>
                                      </p:to>
                                    </p:set>
                                    <p:animEffect transition="in" filter="fade">
                                      <p:cBhvr>
                                        <p:cTn id="149" dur="2000"/>
                                        <p:tgtEl>
                                          <p:spTgt spid="34"/>
                                        </p:tgtEl>
                                      </p:cBhvr>
                                    </p:animEffect>
                                  </p:childTnLst>
                                </p:cTn>
                              </p:par>
                            </p:childTnLst>
                          </p:cTn>
                        </p:par>
                        <p:par>
                          <p:cTn id="150" fill="hold">
                            <p:stCondLst>
                              <p:cond delay="28250"/>
                            </p:stCondLst>
                            <p:childTnLst>
                              <p:par>
                                <p:cTn id="151" presetID="10" presetClass="exit" presetSubtype="0" fill="hold" nodeType="afterEffect">
                                  <p:stCondLst>
                                    <p:cond delay="0"/>
                                  </p:stCondLst>
                                  <p:childTnLst>
                                    <p:animEffect transition="out" filter="fade">
                                      <p:cBhvr>
                                        <p:cTn id="152" dur="500"/>
                                        <p:tgtEl>
                                          <p:spTgt spid="34"/>
                                        </p:tgtEl>
                                      </p:cBhvr>
                                    </p:animEffect>
                                    <p:set>
                                      <p:cBhvr>
                                        <p:cTn id="153" dur="1" fill="hold">
                                          <p:stCondLst>
                                            <p:cond delay="499"/>
                                          </p:stCondLst>
                                        </p:cTn>
                                        <p:tgtEl>
                                          <p:spTgt spid="34"/>
                                        </p:tgtEl>
                                        <p:attrNameLst>
                                          <p:attrName>style.visibility</p:attrName>
                                        </p:attrNameLst>
                                      </p:cBhvr>
                                      <p:to>
                                        <p:strVal val="hidden"/>
                                      </p:to>
                                    </p:set>
                                  </p:childTnLst>
                                </p:cTn>
                              </p:par>
                            </p:childTnLst>
                          </p:cTn>
                        </p:par>
                        <p:par>
                          <p:cTn id="154" fill="hold">
                            <p:stCondLst>
                              <p:cond delay="28750"/>
                            </p:stCondLst>
                            <p:childTnLst>
                              <p:par>
                                <p:cTn id="155" presetID="10" presetClass="entr" presetSubtype="0" fill="hold" nodeType="afterEffect">
                                  <p:stCondLst>
                                    <p:cond delay="0"/>
                                  </p:stCondLst>
                                  <p:childTnLst>
                                    <p:set>
                                      <p:cBhvr>
                                        <p:cTn id="156" dur="1" fill="hold">
                                          <p:stCondLst>
                                            <p:cond delay="0"/>
                                          </p:stCondLst>
                                        </p:cTn>
                                        <p:tgtEl>
                                          <p:spTgt spid="39"/>
                                        </p:tgtEl>
                                        <p:attrNameLst>
                                          <p:attrName>style.visibility</p:attrName>
                                        </p:attrNameLst>
                                      </p:cBhvr>
                                      <p:to>
                                        <p:strVal val="visible"/>
                                      </p:to>
                                    </p:set>
                                    <p:animEffect transition="in" filter="fade">
                                      <p:cBhvr>
                                        <p:cTn id="157" dur="2000"/>
                                        <p:tgtEl>
                                          <p:spTgt spid="39"/>
                                        </p:tgtEl>
                                      </p:cBhvr>
                                    </p:animEffect>
                                  </p:childTnLst>
                                </p:cTn>
                              </p:par>
                            </p:childTnLst>
                          </p:cTn>
                        </p:par>
                        <p:par>
                          <p:cTn id="158" fill="hold">
                            <p:stCondLst>
                              <p:cond delay="30750"/>
                            </p:stCondLst>
                            <p:childTnLst>
                              <p:par>
                                <p:cTn id="159" presetID="10" presetClass="exit" presetSubtype="0" fill="hold" nodeType="afterEffect">
                                  <p:stCondLst>
                                    <p:cond delay="0"/>
                                  </p:stCondLst>
                                  <p:childTnLst>
                                    <p:animEffect transition="out" filter="fade">
                                      <p:cBhvr>
                                        <p:cTn id="160" dur="500"/>
                                        <p:tgtEl>
                                          <p:spTgt spid="39"/>
                                        </p:tgtEl>
                                      </p:cBhvr>
                                    </p:animEffect>
                                    <p:set>
                                      <p:cBhvr>
                                        <p:cTn id="161" dur="1" fill="hold">
                                          <p:stCondLst>
                                            <p:cond delay="499"/>
                                          </p:stCondLst>
                                        </p:cTn>
                                        <p:tgtEl>
                                          <p:spTgt spid="39"/>
                                        </p:tgtEl>
                                        <p:attrNameLst>
                                          <p:attrName>style.visibility</p:attrName>
                                        </p:attrNameLst>
                                      </p:cBhvr>
                                      <p:to>
                                        <p:strVal val="hidden"/>
                                      </p:to>
                                    </p:set>
                                  </p:childTnLst>
                                </p:cTn>
                              </p:par>
                            </p:childTnLst>
                          </p:cTn>
                        </p:par>
                        <p:par>
                          <p:cTn id="162" fill="hold">
                            <p:stCondLst>
                              <p:cond delay="31250"/>
                            </p:stCondLst>
                            <p:childTnLst>
                              <p:par>
                                <p:cTn id="163" presetID="10" presetClass="entr" presetSubtype="0" fill="hold" nodeType="afterEffect">
                                  <p:stCondLst>
                                    <p:cond delay="0"/>
                                  </p:stCondLst>
                                  <p:childTnLst>
                                    <p:set>
                                      <p:cBhvr>
                                        <p:cTn id="164" dur="1" fill="hold">
                                          <p:stCondLst>
                                            <p:cond delay="0"/>
                                          </p:stCondLst>
                                        </p:cTn>
                                        <p:tgtEl>
                                          <p:spTgt spid="45"/>
                                        </p:tgtEl>
                                        <p:attrNameLst>
                                          <p:attrName>style.visibility</p:attrName>
                                        </p:attrNameLst>
                                      </p:cBhvr>
                                      <p:to>
                                        <p:strVal val="visible"/>
                                      </p:to>
                                    </p:set>
                                    <p:animEffect transition="in" filter="fade">
                                      <p:cBhvr>
                                        <p:cTn id="165" dur="2000"/>
                                        <p:tgtEl>
                                          <p:spTgt spid="45"/>
                                        </p:tgtEl>
                                      </p:cBhvr>
                                    </p:animEffect>
                                  </p:childTnLst>
                                </p:cTn>
                              </p:par>
                            </p:childTnLst>
                          </p:cTn>
                        </p:par>
                        <p:par>
                          <p:cTn id="166" fill="hold">
                            <p:stCondLst>
                              <p:cond delay="33250"/>
                            </p:stCondLst>
                            <p:childTnLst>
                              <p:par>
                                <p:cTn id="167" presetID="10" presetClass="exit" presetSubtype="0" fill="hold" nodeType="afterEffect">
                                  <p:stCondLst>
                                    <p:cond delay="0"/>
                                  </p:stCondLst>
                                  <p:childTnLst>
                                    <p:animEffect transition="out" filter="fade">
                                      <p:cBhvr>
                                        <p:cTn id="168" dur="500"/>
                                        <p:tgtEl>
                                          <p:spTgt spid="45"/>
                                        </p:tgtEl>
                                      </p:cBhvr>
                                    </p:animEffect>
                                    <p:set>
                                      <p:cBhvr>
                                        <p:cTn id="169" dur="1" fill="hold">
                                          <p:stCondLst>
                                            <p:cond delay="499"/>
                                          </p:stCondLst>
                                        </p:cTn>
                                        <p:tgtEl>
                                          <p:spTgt spid="45"/>
                                        </p:tgtEl>
                                        <p:attrNameLst>
                                          <p:attrName>style.visibility</p:attrName>
                                        </p:attrNameLst>
                                      </p:cBhvr>
                                      <p:to>
                                        <p:strVal val="hidden"/>
                                      </p:to>
                                    </p:set>
                                  </p:childTnLst>
                                </p:cTn>
                              </p:par>
                            </p:childTnLst>
                          </p:cTn>
                        </p:par>
                        <p:par>
                          <p:cTn id="170" fill="hold">
                            <p:stCondLst>
                              <p:cond delay="33750"/>
                            </p:stCondLst>
                            <p:childTnLst>
                              <p:par>
                                <p:cTn id="171" presetID="10" presetClass="entr" presetSubtype="0" fill="hold" nodeType="afterEffect">
                                  <p:stCondLst>
                                    <p:cond delay="0"/>
                                  </p:stCondLst>
                                  <p:childTnLst>
                                    <p:set>
                                      <p:cBhvr>
                                        <p:cTn id="172" dur="1" fill="hold">
                                          <p:stCondLst>
                                            <p:cond delay="0"/>
                                          </p:stCondLst>
                                        </p:cTn>
                                        <p:tgtEl>
                                          <p:spTgt spid="48"/>
                                        </p:tgtEl>
                                        <p:attrNameLst>
                                          <p:attrName>style.visibility</p:attrName>
                                        </p:attrNameLst>
                                      </p:cBhvr>
                                      <p:to>
                                        <p:strVal val="visible"/>
                                      </p:to>
                                    </p:set>
                                    <p:animEffect transition="in" filter="fade">
                                      <p:cBhvr>
                                        <p:cTn id="173" dur="2000"/>
                                        <p:tgtEl>
                                          <p:spTgt spid="48"/>
                                        </p:tgtEl>
                                      </p:cBhvr>
                                    </p:animEffect>
                                  </p:childTnLst>
                                </p:cTn>
                              </p:par>
                            </p:childTnLst>
                          </p:cTn>
                        </p:par>
                        <p:par>
                          <p:cTn id="174" fill="hold">
                            <p:stCondLst>
                              <p:cond delay="35750"/>
                            </p:stCondLst>
                            <p:childTnLst>
                              <p:par>
                                <p:cTn id="175" presetID="10" presetClass="exit" presetSubtype="0" fill="hold" nodeType="afterEffect">
                                  <p:stCondLst>
                                    <p:cond delay="0"/>
                                  </p:stCondLst>
                                  <p:childTnLst>
                                    <p:animEffect transition="out" filter="fade">
                                      <p:cBhvr>
                                        <p:cTn id="176" dur="500"/>
                                        <p:tgtEl>
                                          <p:spTgt spid="48"/>
                                        </p:tgtEl>
                                      </p:cBhvr>
                                    </p:animEffect>
                                    <p:set>
                                      <p:cBhvr>
                                        <p:cTn id="177" dur="1" fill="hold">
                                          <p:stCondLst>
                                            <p:cond delay="499"/>
                                          </p:stCondLst>
                                        </p:cTn>
                                        <p:tgtEl>
                                          <p:spTgt spid="48"/>
                                        </p:tgtEl>
                                        <p:attrNameLst>
                                          <p:attrName>style.visibility</p:attrName>
                                        </p:attrNameLst>
                                      </p:cBhvr>
                                      <p:to>
                                        <p:strVal val="hidden"/>
                                      </p:to>
                                    </p:set>
                                  </p:childTnLst>
                                </p:cTn>
                              </p:par>
                            </p:childTnLst>
                          </p:cTn>
                        </p:par>
                        <p:par>
                          <p:cTn id="178" fill="hold">
                            <p:stCondLst>
                              <p:cond delay="36250"/>
                            </p:stCondLst>
                            <p:childTnLst>
                              <p:par>
                                <p:cTn id="179" presetID="10" presetClass="entr" presetSubtype="0" fill="hold" nodeType="afterEffect">
                                  <p:stCondLst>
                                    <p:cond delay="0"/>
                                  </p:stCondLst>
                                  <p:childTnLst>
                                    <p:set>
                                      <p:cBhvr>
                                        <p:cTn id="180" dur="1" fill="hold">
                                          <p:stCondLst>
                                            <p:cond delay="0"/>
                                          </p:stCondLst>
                                        </p:cTn>
                                        <p:tgtEl>
                                          <p:spTgt spid="64"/>
                                        </p:tgtEl>
                                        <p:attrNameLst>
                                          <p:attrName>style.visibility</p:attrName>
                                        </p:attrNameLst>
                                      </p:cBhvr>
                                      <p:to>
                                        <p:strVal val="visible"/>
                                      </p:to>
                                    </p:set>
                                    <p:animEffect transition="in" filter="fade">
                                      <p:cBhvr>
                                        <p:cTn id="181" dur="2000"/>
                                        <p:tgtEl>
                                          <p:spTgt spid="64"/>
                                        </p:tgtEl>
                                      </p:cBhvr>
                                    </p:animEffect>
                                  </p:childTnLst>
                                </p:cTn>
                              </p:par>
                            </p:childTnLst>
                          </p:cTn>
                        </p:par>
                        <p:par>
                          <p:cTn id="182" fill="hold">
                            <p:stCondLst>
                              <p:cond delay="38250"/>
                            </p:stCondLst>
                            <p:childTnLst>
                              <p:par>
                                <p:cTn id="183" presetID="10" presetClass="exit" presetSubtype="0" fill="hold" nodeType="afterEffect">
                                  <p:stCondLst>
                                    <p:cond delay="0"/>
                                  </p:stCondLst>
                                  <p:childTnLst>
                                    <p:animEffect transition="out" filter="fade">
                                      <p:cBhvr>
                                        <p:cTn id="184" dur="500"/>
                                        <p:tgtEl>
                                          <p:spTgt spid="64"/>
                                        </p:tgtEl>
                                      </p:cBhvr>
                                    </p:animEffect>
                                    <p:set>
                                      <p:cBhvr>
                                        <p:cTn id="185" dur="1" fill="hold">
                                          <p:stCondLst>
                                            <p:cond delay="499"/>
                                          </p:stCondLst>
                                        </p:cTn>
                                        <p:tgtEl>
                                          <p:spTgt spid="64"/>
                                        </p:tgtEl>
                                        <p:attrNameLst>
                                          <p:attrName>style.visibility</p:attrName>
                                        </p:attrNameLst>
                                      </p:cBhvr>
                                      <p:to>
                                        <p:strVal val="hidden"/>
                                      </p:to>
                                    </p:set>
                                  </p:childTnLst>
                                </p:cTn>
                              </p:par>
                            </p:childTnLst>
                          </p:cTn>
                        </p:par>
                        <p:par>
                          <p:cTn id="186" fill="hold">
                            <p:stCondLst>
                              <p:cond delay="38750"/>
                            </p:stCondLst>
                            <p:childTnLst>
                              <p:par>
                                <p:cTn id="187" presetID="10" presetClass="entr" presetSubtype="0" fill="hold" nodeType="afterEffect">
                                  <p:stCondLst>
                                    <p:cond delay="0"/>
                                  </p:stCondLst>
                                  <p:childTnLst>
                                    <p:set>
                                      <p:cBhvr>
                                        <p:cTn id="188" dur="1" fill="hold">
                                          <p:stCondLst>
                                            <p:cond delay="0"/>
                                          </p:stCondLst>
                                        </p:cTn>
                                        <p:tgtEl>
                                          <p:spTgt spid="77"/>
                                        </p:tgtEl>
                                        <p:attrNameLst>
                                          <p:attrName>style.visibility</p:attrName>
                                        </p:attrNameLst>
                                      </p:cBhvr>
                                      <p:to>
                                        <p:strVal val="visible"/>
                                      </p:to>
                                    </p:set>
                                    <p:animEffect transition="in" filter="fade">
                                      <p:cBhvr>
                                        <p:cTn id="189" dur="2000"/>
                                        <p:tgtEl>
                                          <p:spTgt spid="77"/>
                                        </p:tgtEl>
                                      </p:cBhvr>
                                    </p:animEffect>
                                  </p:childTnLst>
                                </p:cTn>
                              </p:par>
                            </p:childTnLst>
                          </p:cTn>
                        </p:par>
                        <p:par>
                          <p:cTn id="190" fill="hold">
                            <p:stCondLst>
                              <p:cond delay="40750"/>
                            </p:stCondLst>
                            <p:childTnLst>
                              <p:par>
                                <p:cTn id="191" presetID="10" presetClass="exit" presetSubtype="0" fill="hold" nodeType="afterEffect">
                                  <p:stCondLst>
                                    <p:cond delay="250"/>
                                  </p:stCondLst>
                                  <p:childTnLst>
                                    <p:animEffect transition="out" filter="fade">
                                      <p:cBhvr>
                                        <p:cTn id="192" dur="500"/>
                                        <p:tgtEl>
                                          <p:spTgt spid="77"/>
                                        </p:tgtEl>
                                      </p:cBhvr>
                                    </p:animEffect>
                                    <p:set>
                                      <p:cBhvr>
                                        <p:cTn id="193" dur="1" fill="hold">
                                          <p:stCondLst>
                                            <p:cond delay="499"/>
                                          </p:stCondLst>
                                        </p:cTn>
                                        <p:tgtEl>
                                          <p:spTgt spid="77"/>
                                        </p:tgtEl>
                                        <p:attrNameLst>
                                          <p:attrName>style.visibility</p:attrName>
                                        </p:attrNameLst>
                                      </p:cBhvr>
                                      <p:to>
                                        <p:strVal val="hidden"/>
                                      </p:to>
                                    </p:set>
                                  </p:childTnLst>
                                </p:cTn>
                              </p:par>
                            </p:childTnLst>
                          </p:cTn>
                        </p:par>
                        <p:par>
                          <p:cTn id="194" fill="hold">
                            <p:stCondLst>
                              <p:cond delay="41500"/>
                            </p:stCondLst>
                            <p:childTnLst>
                              <p:par>
                                <p:cTn id="195" presetID="10" presetClass="entr" presetSubtype="0" fill="hold" nodeType="afterEffect">
                                  <p:stCondLst>
                                    <p:cond delay="0"/>
                                  </p:stCondLst>
                                  <p:childTnLst>
                                    <p:set>
                                      <p:cBhvr>
                                        <p:cTn id="196" dur="1" fill="hold">
                                          <p:stCondLst>
                                            <p:cond delay="0"/>
                                          </p:stCondLst>
                                        </p:cTn>
                                        <p:tgtEl>
                                          <p:spTgt spid="68"/>
                                        </p:tgtEl>
                                        <p:attrNameLst>
                                          <p:attrName>style.visibility</p:attrName>
                                        </p:attrNameLst>
                                      </p:cBhvr>
                                      <p:to>
                                        <p:strVal val="visible"/>
                                      </p:to>
                                    </p:set>
                                    <p:animEffect transition="in" filter="fade">
                                      <p:cBhvr>
                                        <p:cTn id="197" dur="2000"/>
                                        <p:tgtEl>
                                          <p:spTgt spid="68"/>
                                        </p:tgtEl>
                                      </p:cBhvr>
                                    </p:animEffect>
                                  </p:childTnLst>
                                </p:cTn>
                              </p:par>
                            </p:childTnLst>
                          </p:cTn>
                        </p:par>
                        <p:par>
                          <p:cTn id="198" fill="hold">
                            <p:stCondLst>
                              <p:cond delay="43500"/>
                            </p:stCondLst>
                            <p:childTnLst>
                              <p:par>
                                <p:cTn id="199" presetID="10" presetClass="exit" presetSubtype="0" fill="hold" nodeType="afterEffect">
                                  <p:stCondLst>
                                    <p:cond delay="250"/>
                                  </p:stCondLst>
                                  <p:childTnLst>
                                    <p:animEffect transition="out" filter="fade">
                                      <p:cBhvr>
                                        <p:cTn id="200" dur="500"/>
                                        <p:tgtEl>
                                          <p:spTgt spid="68"/>
                                        </p:tgtEl>
                                      </p:cBhvr>
                                    </p:animEffect>
                                    <p:set>
                                      <p:cBhvr>
                                        <p:cTn id="201" dur="1" fill="hold">
                                          <p:stCondLst>
                                            <p:cond delay="499"/>
                                          </p:stCondLst>
                                        </p:cTn>
                                        <p:tgtEl>
                                          <p:spTgt spid="68"/>
                                        </p:tgtEl>
                                        <p:attrNameLst>
                                          <p:attrName>style.visibility</p:attrName>
                                        </p:attrNameLst>
                                      </p:cBhvr>
                                      <p:to>
                                        <p:strVal val="hidden"/>
                                      </p:to>
                                    </p:set>
                                  </p:childTnLst>
                                </p:cTn>
                              </p:par>
                            </p:childTnLst>
                          </p:cTn>
                        </p:par>
                        <p:par>
                          <p:cTn id="202" fill="hold">
                            <p:stCondLst>
                              <p:cond delay="44250"/>
                            </p:stCondLst>
                            <p:childTnLst>
                              <p:par>
                                <p:cTn id="203" presetID="10" presetClass="entr" presetSubtype="0" fill="hold" nodeType="afterEffect">
                                  <p:stCondLst>
                                    <p:cond delay="0"/>
                                  </p:stCondLst>
                                  <p:childTnLst>
                                    <p:set>
                                      <p:cBhvr>
                                        <p:cTn id="204" dur="1" fill="hold">
                                          <p:stCondLst>
                                            <p:cond delay="0"/>
                                          </p:stCondLst>
                                        </p:cTn>
                                        <p:tgtEl>
                                          <p:spTgt spid="60"/>
                                        </p:tgtEl>
                                        <p:attrNameLst>
                                          <p:attrName>style.visibility</p:attrName>
                                        </p:attrNameLst>
                                      </p:cBhvr>
                                      <p:to>
                                        <p:strVal val="visible"/>
                                      </p:to>
                                    </p:set>
                                    <p:animEffect transition="in" filter="fade">
                                      <p:cBhvr>
                                        <p:cTn id="205" dur="2000"/>
                                        <p:tgtEl>
                                          <p:spTgt spid="60"/>
                                        </p:tgtEl>
                                      </p:cBhvr>
                                    </p:animEffect>
                                  </p:childTnLst>
                                </p:cTn>
                              </p:par>
                            </p:childTnLst>
                          </p:cTn>
                        </p:par>
                        <p:par>
                          <p:cTn id="206" fill="hold">
                            <p:stCondLst>
                              <p:cond delay="46250"/>
                            </p:stCondLst>
                            <p:childTnLst>
                              <p:par>
                                <p:cTn id="207" presetID="10" presetClass="exit" presetSubtype="0" fill="hold" nodeType="afterEffect">
                                  <p:stCondLst>
                                    <p:cond delay="0"/>
                                  </p:stCondLst>
                                  <p:childTnLst>
                                    <p:animEffect transition="out" filter="fade">
                                      <p:cBhvr>
                                        <p:cTn id="208" dur="500"/>
                                        <p:tgtEl>
                                          <p:spTgt spid="60"/>
                                        </p:tgtEl>
                                      </p:cBhvr>
                                    </p:animEffect>
                                    <p:set>
                                      <p:cBhvr>
                                        <p:cTn id="209" dur="1" fill="hold">
                                          <p:stCondLst>
                                            <p:cond delay="499"/>
                                          </p:stCondLst>
                                        </p:cTn>
                                        <p:tgtEl>
                                          <p:spTgt spid="60"/>
                                        </p:tgtEl>
                                        <p:attrNameLst>
                                          <p:attrName>style.visibility</p:attrName>
                                        </p:attrNameLst>
                                      </p:cBhvr>
                                      <p:to>
                                        <p:strVal val="hidden"/>
                                      </p:to>
                                    </p:set>
                                  </p:childTnLst>
                                </p:cTn>
                              </p:par>
                            </p:childTnLst>
                          </p:cTn>
                        </p:par>
                        <p:par>
                          <p:cTn id="210" fill="hold">
                            <p:stCondLst>
                              <p:cond delay="46750"/>
                            </p:stCondLst>
                            <p:childTnLst>
                              <p:par>
                                <p:cTn id="211" presetID="10" presetClass="entr" presetSubtype="0" fill="hold" nodeType="afterEffect">
                                  <p:stCondLst>
                                    <p:cond delay="0"/>
                                  </p:stCondLst>
                                  <p:childTnLst>
                                    <p:set>
                                      <p:cBhvr>
                                        <p:cTn id="212" dur="1" fill="hold">
                                          <p:stCondLst>
                                            <p:cond delay="0"/>
                                          </p:stCondLst>
                                        </p:cTn>
                                        <p:tgtEl>
                                          <p:spTgt spid="20"/>
                                        </p:tgtEl>
                                        <p:attrNameLst>
                                          <p:attrName>style.visibility</p:attrName>
                                        </p:attrNameLst>
                                      </p:cBhvr>
                                      <p:to>
                                        <p:strVal val="visible"/>
                                      </p:to>
                                    </p:set>
                                    <p:animEffect transition="in" filter="fade">
                                      <p:cBhvr>
                                        <p:cTn id="213" dur="2000"/>
                                        <p:tgtEl>
                                          <p:spTgt spid="20"/>
                                        </p:tgtEl>
                                      </p:cBhvr>
                                    </p:animEffect>
                                  </p:childTnLst>
                                </p:cTn>
                              </p:par>
                            </p:childTnLst>
                          </p:cTn>
                        </p:par>
                      </p:childTnLst>
                    </p:cTn>
                  </p:par>
                </p:childTnLst>
              </p:cTn>
              <p:nextCondLst>
                <p:cond evt="onClick" delay="0">
                  <p:tgtEl>
                    <p:spTgt spid="23"/>
                  </p:tgtEl>
                </p:cond>
              </p:nextCondLst>
            </p:seq>
          </p:childTnLst>
        </p:cTn>
      </p:par>
    </p:tnLst>
    <p:bldLst>
      <p:bldP spid="51" grpId="0"/>
      <p:bldP spid="51" grpId="1"/>
      <p:bldP spid="52" grpId="0"/>
      <p:bldP spid="52" grpId="1"/>
      <p:bldP spid="53" grpId="0"/>
      <p:bldP spid="53" grpId="1"/>
      <p:bldP spid="54" grpId="0"/>
      <p:bldP spid="54" grpId="1"/>
      <p:bldP spid="55" grpId="0"/>
      <p:bldP spid="55" grpId="1"/>
      <p:bldP spid="67" grpId="0"/>
      <p:bldP spid="67" grpId="1"/>
      <p:bldP spid="80" grpId="0"/>
      <p:bldP spid="80"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l="1532" r="790"/>
          <a:stretch/>
        </p:blipFill>
        <p:spPr>
          <a:xfrm>
            <a:off x="2017604" y="468729"/>
            <a:ext cx="8146305" cy="5897312"/>
          </a:xfrm>
          <a:prstGeom prst="roundRect">
            <a:avLst>
              <a:gd name="adj" fmla="val 2752"/>
            </a:avLst>
          </a:prstGeom>
        </p:spPr>
      </p:pic>
      <p:pic>
        <p:nvPicPr>
          <p:cNvPr id="17" name="Picture 16">
            <a:extLst>
              <a:ext uri="{FF2B5EF4-FFF2-40B4-BE49-F238E27FC236}">
                <a16:creationId xmlns:a16="http://schemas.microsoft.com/office/drawing/2014/main" id="{2B29C963-2E35-476D-A945-C532D94E77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299266" y="2774547"/>
            <a:ext cx="1152462" cy="3586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40772" y="2663101"/>
            <a:ext cx="1205009" cy="3698369"/>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0107" y="1509359"/>
            <a:ext cx="1747213" cy="4856682"/>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77600" y="1509359"/>
            <a:ext cx="1341958" cy="4852110"/>
          </a:xfrm>
          <a:prstGeom prst="rect">
            <a:avLst/>
          </a:prstGeom>
        </p:spPr>
      </p:pic>
      <p:sp>
        <p:nvSpPr>
          <p:cNvPr id="8" name="Rounded Rectangle 7" hidden="1"/>
          <p:cNvSpPr/>
          <p:nvPr/>
        </p:nvSpPr>
        <p:spPr bwMode="auto">
          <a:xfrm>
            <a:off x="2015025" y="482873"/>
            <a:ext cx="8220075" cy="5957888"/>
          </a:xfrm>
          <a:prstGeom prst="roundRect">
            <a:avLst>
              <a:gd name="adj" fmla="val 2649"/>
            </a:avLst>
          </a:prstGeom>
          <a:blipFill>
            <a:blip r:embed="rId7"/>
            <a:srcRect/>
            <a:stretch>
              <a:fillRect l="-1265" r="-1265"/>
            </a:stretch>
          </a:blipFill>
          <a:ln w="25400" cap="rnd">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grpSp>
        <p:nvGrpSpPr>
          <p:cNvPr id="7" name="Group 6"/>
          <p:cNvGrpSpPr/>
          <p:nvPr/>
        </p:nvGrpSpPr>
        <p:grpSpPr>
          <a:xfrm>
            <a:off x="9544051" y="227397"/>
            <a:ext cx="1123947" cy="504056"/>
            <a:chOff x="8020930" y="1700808"/>
            <a:chExt cx="1159582" cy="504056"/>
          </a:xfrm>
          <a:solidFill>
            <a:srgbClr val="CC4894"/>
          </a:solidFill>
        </p:grpSpPr>
        <p:sp>
          <p:nvSpPr>
            <p:cNvPr id="10" name="Oval 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Rounded Rectangle 8"/>
          <p:cNvSpPr/>
          <p:nvPr/>
        </p:nvSpPr>
        <p:spPr>
          <a:xfrm>
            <a:off x="2139459" y="5314147"/>
            <a:ext cx="7920880" cy="942274"/>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Kit, Sam, Mum and Dad were camping in the woods. After a lovely day playing, it was beginning to get dark.</a:t>
            </a:r>
          </a:p>
        </p:txBody>
      </p:sp>
    </p:spTree>
    <p:extLst>
      <p:ext uri="{BB962C8B-B14F-4D97-AF65-F5344CB8AC3E}">
        <p14:creationId xmlns:p14="http://schemas.microsoft.com/office/powerpoint/2010/main" val="1987705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l="12946" t="25418" r="28336" b="14460"/>
          <a:stretch/>
        </p:blipFill>
        <p:spPr>
          <a:xfrm>
            <a:off x="2031791" y="474982"/>
            <a:ext cx="8125906" cy="5883260"/>
          </a:xfrm>
          <a:prstGeom prst="roundRect">
            <a:avLst>
              <a:gd name="adj" fmla="val 2752"/>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6048" y="2393527"/>
            <a:ext cx="1768212" cy="2499322"/>
          </a:xfrm>
          <a:prstGeom prst="rect">
            <a:avLst/>
          </a:prstGeom>
        </p:spPr>
      </p:pic>
      <p:sp>
        <p:nvSpPr>
          <p:cNvPr id="8" name="Rounded Rectangle 7" hidden="1"/>
          <p:cNvSpPr/>
          <p:nvPr/>
        </p:nvSpPr>
        <p:spPr bwMode="auto">
          <a:xfrm>
            <a:off x="2015025" y="482873"/>
            <a:ext cx="8220075" cy="5957888"/>
          </a:xfrm>
          <a:prstGeom prst="roundRect">
            <a:avLst>
              <a:gd name="adj" fmla="val 2649"/>
            </a:avLst>
          </a:prstGeom>
          <a:blipFill>
            <a:blip r:embed="rId4"/>
            <a:srcRect/>
            <a:stretch>
              <a:fillRect l="-1265" r="-1265"/>
            </a:stretch>
          </a:blipFill>
          <a:ln w="25400" cap="rnd">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grpSp>
        <p:nvGrpSpPr>
          <p:cNvPr id="7" name="Group 6"/>
          <p:cNvGrpSpPr/>
          <p:nvPr/>
        </p:nvGrpSpPr>
        <p:grpSpPr>
          <a:xfrm>
            <a:off x="9544051" y="227397"/>
            <a:ext cx="1123947" cy="504056"/>
            <a:chOff x="8020930" y="1700808"/>
            <a:chExt cx="1159582" cy="504056"/>
          </a:xfrm>
          <a:solidFill>
            <a:srgbClr val="CC4894"/>
          </a:solidFill>
        </p:grpSpPr>
        <p:sp>
          <p:nvSpPr>
            <p:cNvPr id="10" name="Oval 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76186" y="1528970"/>
            <a:ext cx="2189793" cy="3289516"/>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27679" y="1541496"/>
            <a:ext cx="2163095" cy="3289516"/>
          </a:xfrm>
          <a:prstGeom prst="rect">
            <a:avLst/>
          </a:prstGeom>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09088" y="3175859"/>
            <a:ext cx="1656204" cy="3080562"/>
          </a:xfrm>
          <a:prstGeom prst="rect">
            <a:avLst/>
          </a:prstGeom>
        </p:spPr>
      </p:pic>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15016" y="3165866"/>
            <a:ext cx="1627632" cy="3090557"/>
          </a:xfrm>
          <a:prstGeom prst="rect">
            <a:avLst/>
          </a:prstGeom>
        </p:spPr>
      </p:pic>
      <p:sp>
        <p:nvSpPr>
          <p:cNvPr id="9" name="Rounded Rectangle 8"/>
          <p:cNvSpPr/>
          <p:nvPr/>
        </p:nvSpPr>
        <p:spPr>
          <a:xfrm>
            <a:off x="2139459" y="4970586"/>
            <a:ext cx="7920880" cy="128583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“Let’s light a campfire tonight,” said Dad. The family collected some sticks and Dad lit a fire. They had toasted marshmallows and looked up at the twinkling stars.</a:t>
            </a:r>
          </a:p>
        </p:txBody>
      </p:sp>
    </p:spTree>
    <p:extLst>
      <p:ext uri="{BB962C8B-B14F-4D97-AF65-F5344CB8AC3E}">
        <p14:creationId xmlns:p14="http://schemas.microsoft.com/office/powerpoint/2010/main" val="2391277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l="12946" t="25418" r="28336" b="14460"/>
          <a:stretch/>
        </p:blipFill>
        <p:spPr>
          <a:xfrm>
            <a:off x="2031791" y="474982"/>
            <a:ext cx="8125906" cy="5883260"/>
          </a:xfrm>
          <a:prstGeom prst="roundRect">
            <a:avLst>
              <a:gd name="adj" fmla="val 2752"/>
            </a:avLst>
          </a:prstGeom>
        </p:spPr>
      </p:pic>
      <p:sp>
        <p:nvSpPr>
          <p:cNvPr id="8" name="Rounded Rectangle 7" hidden="1"/>
          <p:cNvSpPr/>
          <p:nvPr/>
        </p:nvSpPr>
        <p:spPr bwMode="auto">
          <a:xfrm>
            <a:off x="2015025" y="482873"/>
            <a:ext cx="8220075" cy="5957888"/>
          </a:xfrm>
          <a:prstGeom prst="roundRect">
            <a:avLst>
              <a:gd name="adj" fmla="val 2649"/>
            </a:avLst>
          </a:prstGeom>
          <a:blipFill>
            <a:blip r:embed="rId3"/>
            <a:srcRect/>
            <a:stretch>
              <a:fillRect l="-1265" r="-1265"/>
            </a:stretch>
          </a:blipFill>
          <a:ln w="25400" cap="rnd">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grpSp>
        <p:nvGrpSpPr>
          <p:cNvPr id="7" name="Group 6"/>
          <p:cNvGrpSpPr/>
          <p:nvPr/>
        </p:nvGrpSpPr>
        <p:grpSpPr>
          <a:xfrm>
            <a:off x="9544051" y="227397"/>
            <a:ext cx="1123947" cy="504056"/>
            <a:chOff x="8020930" y="1700808"/>
            <a:chExt cx="1159582" cy="504056"/>
          </a:xfrm>
          <a:solidFill>
            <a:srgbClr val="CC4894"/>
          </a:solidFill>
        </p:grpSpPr>
        <p:sp>
          <p:nvSpPr>
            <p:cNvPr id="10" name="Oval 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34813" y="637057"/>
            <a:ext cx="935702" cy="888669"/>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02665" y="2319998"/>
            <a:ext cx="1309725" cy="2819822"/>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54826" y="2319998"/>
            <a:ext cx="926227" cy="2819823"/>
          </a:xfrm>
          <a:prstGeom prst="rect">
            <a:avLst/>
          </a:prstGeom>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63332" y="1693404"/>
            <a:ext cx="1650289" cy="3446417"/>
          </a:xfrm>
          <a:prstGeom prst="rect">
            <a:avLst/>
          </a:prstGeom>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75517" y="1693404"/>
            <a:ext cx="1239864" cy="3446417"/>
          </a:xfrm>
          <a:prstGeom prst="rect">
            <a:avLst/>
          </a:prstGeom>
        </p:spPr>
      </p:pic>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462917" y="2354017"/>
            <a:ext cx="1768212" cy="2499322"/>
          </a:xfrm>
          <a:prstGeom prst="rect">
            <a:avLst/>
          </a:prstGeom>
        </p:spPr>
      </p:pic>
      <p:sp>
        <p:nvSpPr>
          <p:cNvPr id="20" name="Rounded Rectangle 19"/>
          <p:cNvSpPr/>
          <p:nvPr/>
        </p:nvSpPr>
        <p:spPr>
          <a:xfrm>
            <a:off x="2139459" y="4609579"/>
            <a:ext cx="7920880" cy="1646843"/>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chemeClr val="tx1"/>
                </a:solidFill>
                <a:latin typeface="Twinkl" pitchFamily="50" charset="0"/>
              </a:rPr>
              <a:t>Mum pointed up into the night sky. “See that bright star?” she said to the children. “It’s called the North Star.”</a:t>
            </a:r>
          </a:p>
          <a:p>
            <a:r>
              <a:rPr lang="en-GB" sz="2400" dirty="0">
                <a:solidFill>
                  <a:schemeClr val="tx1"/>
                </a:solidFill>
                <a:latin typeface="Twinkl" pitchFamily="50" charset="0"/>
              </a:rPr>
              <a:t>“</a:t>
            </a:r>
            <a:r>
              <a:rPr lang="en-GB" sz="2400" dirty="0" err="1">
                <a:solidFill>
                  <a:schemeClr val="tx1"/>
                </a:solidFill>
                <a:latin typeface="Twinkl" pitchFamily="50" charset="0"/>
              </a:rPr>
              <a:t>Ahh</a:t>
            </a:r>
            <a:r>
              <a:rPr lang="en-GB" sz="2400" dirty="0">
                <a:solidFill>
                  <a:schemeClr val="tx1"/>
                </a:solidFill>
                <a:latin typeface="Twinkl" pitchFamily="50" charset="0"/>
              </a:rPr>
              <a:t>,” said the children, looking up in amazement.</a:t>
            </a:r>
          </a:p>
        </p:txBody>
      </p:sp>
    </p:spTree>
    <p:extLst>
      <p:ext uri="{BB962C8B-B14F-4D97-AF65-F5344CB8AC3E}">
        <p14:creationId xmlns:p14="http://schemas.microsoft.com/office/powerpoint/2010/main" val="470513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9544051" y="227397"/>
            <a:ext cx="1123947" cy="504056"/>
            <a:chOff x="8020930" y="1700808"/>
            <a:chExt cx="1159582" cy="504056"/>
          </a:xfrm>
          <a:solidFill>
            <a:srgbClr val="CC4894"/>
          </a:solidFill>
        </p:grpSpPr>
        <p:sp>
          <p:nvSpPr>
            <p:cNvPr id="10" name="Oval 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4085" y="1027134"/>
            <a:ext cx="3422536" cy="3250504"/>
          </a:xfrm>
          <a:prstGeom prst="rect">
            <a:avLst/>
          </a:prstGeom>
        </p:spPr>
      </p:pic>
      <p:pic>
        <p:nvPicPr>
          <p:cNvPr id="17" name="Picture 16"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55505" y="731454"/>
            <a:ext cx="3960001" cy="4048297"/>
          </a:xfrm>
          <a:prstGeom prst="rect">
            <a:avLst/>
          </a:prstGeom>
        </p:spPr>
      </p:pic>
      <p:sp>
        <p:nvSpPr>
          <p:cNvPr id="18" name="TextBox 17">
            <a:extLst>
              <a:ext uri="{FF2B5EF4-FFF2-40B4-BE49-F238E27FC236}">
                <a16:creationId xmlns:a16="http://schemas.microsoft.com/office/drawing/2014/main" id="{FFF21931-038E-4846-96B4-054DB145BBBF}"/>
              </a:ext>
            </a:extLst>
          </p:cNvPr>
          <p:cNvSpPr txBox="1"/>
          <p:nvPr/>
        </p:nvSpPr>
        <p:spPr>
          <a:xfrm>
            <a:off x="6280370" y="-233339"/>
            <a:ext cx="1595309" cy="5386090"/>
          </a:xfrm>
          <a:prstGeom prst="rect">
            <a:avLst/>
          </a:prstGeom>
          <a:noFill/>
        </p:spPr>
        <p:txBody>
          <a:bodyPr wrap="none" rtlCol="0">
            <a:spAutoFit/>
          </a:bodyPr>
          <a:lstStyle/>
          <a:p>
            <a:r>
              <a:rPr lang="en-GB" sz="34400" b="1" dirty="0">
                <a:ln w="57150">
                  <a:solidFill>
                    <a:schemeClr val="tx1"/>
                  </a:solidFill>
                </a:ln>
                <a:solidFill>
                  <a:schemeClr val="bg1"/>
                </a:solidFill>
              </a:rPr>
              <a:t>r</a:t>
            </a:r>
          </a:p>
        </p:txBody>
      </p:sp>
      <p:sp>
        <p:nvSpPr>
          <p:cNvPr id="19" name="TextBox 18">
            <a:extLst>
              <a:ext uri="{FF2B5EF4-FFF2-40B4-BE49-F238E27FC236}">
                <a16:creationId xmlns:a16="http://schemas.microsoft.com/office/drawing/2014/main" id="{FFF21931-038E-4846-96B4-054DB145BBBF}"/>
              </a:ext>
            </a:extLst>
          </p:cNvPr>
          <p:cNvSpPr txBox="1"/>
          <p:nvPr/>
        </p:nvSpPr>
        <p:spPr>
          <a:xfrm>
            <a:off x="3730338" y="-233339"/>
            <a:ext cx="3097323" cy="5386090"/>
          </a:xfrm>
          <a:prstGeom prst="rect">
            <a:avLst/>
          </a:prstGeom>
          <a:noFill/>
        </p:spPr>
        <p:txBody>
          <a:bodyPr wrap="none" rtlCol="0">
            <a:spAutoFit/>
          </a:bodyPr>
          <a:lstStyle/>
          <a:p>
            <a:r>
              <a:rPr lang="en-GB" sz="34400" b="1" dirty="0">
                <a:ln w="57150">
                  <a:solidFill>
                    <a:schemeClr val="tx1"/>
                  </a:solidFill>
                </a:ln>
                <a:solidFill>
                  <a:schemeClr val="bg1"/>
                </a:solidFill>
              </a:rPr>
              <a:t>a</a:t>
            </a:r>
          </a:p>
        </p:txBody>
      </p:sp>
      <p:sp>
        <p:nvSpPr>
          <p:cNvPr id="20" name="Rectangle: Rounded Corners 10">
            <a:extLst>
              <a:ext uri="{FF2B5EF4-FFF2-40B4-BE49-F238E27FC236}">
                <a16:creationId xmlns:a16="http://schemas.microsoft.com/office/drawing/2014/main" id="{E56A478C-8BD0-4C72-B9E5-FEE907C50D24}"/>
              </a:ext>
            </a:extLst>
          </p:cNvPr>
          <p:cNvSpPr/>
          <p:nvPr/>
        </p:nvSpPr>
        <p:spPr>
          <a:xfrm>
            <a:off x="2430822" y="4913644"/>
            <a:ext cx="7516474" cy="108143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Twinkl" pitchFamily="50" charset="0"/>
              </a:rPr>
              <a:t>a</a:t>
            </a:r>
            <a:r>
              <a:rPr lang="en-GB" sz="2800" dirty="0">
                <a:solidFill>
                  <a:schemeClr val="tx1"/>
                </a:solidFill>
                <a:latin typeface="Twinkl" pitchFamily="50" charset="0"/>
              </a:rPr>
              <a:t> and </a:t>
            </a:r>
            <a:r>
              <a:rPr lang="en-GB" sz="2800" b="1" dirty="0">
                <a:solidFill>
                  <a:schemeClr val="tx1"/>
                </a:solidFill>
                <a:latin typeface="Twinkl" pitchFamily="50" charset="0"/>
              </a:rPr>
              <a:t>r</a:t>
            </a:r>
            <a:r>
              <a:rPr lang="en-GB" sz="2800" dirty="0">
                <a:solidFill>
                  <a:schemeClr val="tx1"/>
                </a:solidFill>
                <a:latin typeface="Twinkl" pitchFamily="50" charset="0"/>
              </a:rPr>
              <a:t> are partners. They say </a:t>
            </a:r>
            <a:r>
              <a:rPr lang="en-GB" sz="2800" b="1" dirty="0">
                <a:solidFill>
                  <a:schemeClr val="tx1"/>
                </a:solidFill>
                <a:latin typeface="Twinkl" pitchFamily="50" charset="0"/>
              </a:rPr>
              <a:t>ar</a:t>
            </a:r>
            <a:r>
              <a:rPr lang="en-GB" sz="2800" dirty="0">
                <a:solidFill>
                  <a:schemeClr val="tx1"/>
                </a:solidFill>
                <a:latin typeface="Twinkl" pitchFamily="50" charset="0"/>
              </a:rPr>
              <a:t>.</a:t>
            </a:r>
          </a:p>
        </p:txBody>
      </p:sp>
      <p:pic>
        <p:nvPicPr>
          <p:cNvPr id="6" name="AR">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01713" y="2108200"/>
            <a:ext cx="609601" cy="609600"/>
          </a:xfrm>
          <a:prstGeom prst="rect">
            <a:avLst/>
          </a:prstGeom>
        </p:spPr>
      </p:pic>
    </p:spTree>
    <p:extLst>
      <p:ext uri="{BB962C8B-B14F-4D97-AF65-F5344CB8AC3E}">
        <p14:creationId xmlns:p14="http://schemas.microsoft.com/office/powerpoint/2010/main" val="3356495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1700"/>
                                        <p:tgtEl>
                                          <p:spTgt spid="19"/>
                                        </p:tgtEl>
                                      </p:cBhvr>
                                    </p:animEffect>
                                  </p:childTnLst>
                                </p:cTn>
                              </p:par>
                              <p:par>
                                <p:cTn id="11" presetID="2" presetClass="entr" presetSubtype="8"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1300" fill="hold"/>
                                        <p:tgtEl>
                                          <p:spTgt spid="19"/>
                                        </p:tgtEl>
                                        <p:attrNameLst>
                                          <p:attrName>ppt_x</p:attrName>
                                        </p:attrNameLst>
                                      </p:cBhvr>
                                      <p:tavLst>
                                        <p:tav tm="0">
                                          <p:val>
                                            <p:strVal val="0-#ppt_w/2"/>
                                          </p:val>
                                        </p:tav>
                                        <p:tav tm="100000">
                                          <p:val>
                                            <p:strVal val="#ppt_x"/>
                                          </p:val>
                                        </p:tav>
                                      </p:tavLst>
                                    </p:anim>
                                    <p:anim calcmode="lin" valueType="num">
                                      <p:cBhvr additive="base">
                                        <p:cTn id="14" dur="1300" fill="hold"/>
                                        <p:tgtEl>
                                          <p:spTgt spid="19"/>
                                        </p:tgtEl>
                                        <p:attrNameLst>
                                          <p:attrName>ppt_y</p:attrName>
                                        </p:attrNameLst>
                                      </p:cBhvr>
                                      <p:tavLst>
                                        <p:tav tm="0">
                                          <p:val>
                                            <p:strVal val="#ppt_y"/>
                                          </p:val>
                                        </p:tav>
                                        <p:tav tm="100000">
                                          <p:val>
                                            <p:strVal val="#ppt_y"/>
                                          </p:val>
                                        </p:tav>
                                      </p:tavLst>
                                    </p:anim>
                                  </p:childTnLst>
                                </p:cTn>
                              </p:par>
                            </p:childTnLst>
                          </p:cTn>
                        </p:par>
                        <p:par>
                          <p:cTn id="15" fill="hold">
                            <p:stCondLst>
                              <p:cond delay="1700"/>
                            </p:stCondLst>
                            <p:childTnLst>
                              <p:par>
                                <p:cTn id="16" presetID="10" presetClass="entr" presetSubtype="0" fill="hold" grpId="1"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1700"/>
                                        <p:tgtEl>
                                          <p:spTgt spid="18"/>
                                        </p:tgtEl>
                                      </p:cBhvr>
                                    </p:animEffect>
                                  </p:childTnLst>
                                </p:cTn>
                              </p:par>
                              <p:par>
                                <p:cTn id="19" presetID="2" presetClass="entr" presetSubtype="2"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300" fill="hold"/>
                                        <p:tgtEl>
                                          <p:spTgt spid="18"/>
                                        </p:tgtEl>
                                        <p:attrNameLst>
                                          <p:attrName>ppt_x</p:attrName>
                                        </p:attrNameLst>
                                      </p:cBhvr>
                                      <p:tavLst>
                                        <p:tav tm="0">
                                          <p:val>
                                            <p:strVal val="1+#ppt_w/2"/>
                                          </p:val>
                                        </p:tav>
                                        <p:tav tm="100000">
                                          <p:val>
                                            <p:strVal val="#ppt_x"/>
                                          </p:val>
                                        </p:tav>
                                      </p:tavLst>
                                    </p:anim>
                                    <p:anim calcmode="lin" valueType="num">
                                      <p:cBhvr additive="base">
                                        <p:cTn id="22" dur="13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3400"/>
                            </p:stCondLst>
                            <p:childTnLst>
                              <p:par>
                                <p:cTn id="24" presetID="10"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par>
                                <p:cTn id="27" presetID="1" presetClass="mediacall" presetSubtype="0" fill="hold" nodeType="withEffect">
                                  <p:stCondLst>
                                    <p:cond delay="0"/>
                                  </p:stCondLst>
                                  <p:childTnLst>
                                    <p:cmd type="call" cmd="playFrom(0.0)">
                                      <p:cBhvr>
                                        <p:cTn id="28" dur="688" fill="hold"/>
                                        <p:tgtEl>
                                          <p:spTgt spid="6"/>
                                        </p:tgtEl>
                                      </p:cBhvr>
                                    </p:cmd>
                                  </p:childTnLst>
                                </p:cTn>
                              </p:par>
                            </p:childTnLst>
                          </p:cTn>
                        </p:par>
                        <p:par>
                          <p:cTn id="29" fill="hold">
                            <p:stCondLst>
                              <p:cond delay="4088"/>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3" fill="hold" display="0">
                  <p:stCondLst>
                    <p:cond delay="indefinite"/>
                  </p:stCondLst>
                  <p:endCondLst>
                    <p:cond evt="onStopAudio" delay="0">
                      <p:tgtEl>
                        <p:sldTgt/>
                      </p:tgtEl>
                    </p:cond>
                  </p:endCondLst>
                </p:cTn>
                <p:tgtEl>
                  <p:spTgt spid="6"/>
                </p:tgtEl>
              </p:cMediaNode>
            </p:audio>
          </p:childTnLst>
        </p:cTn>
      </p:par>
    </p:tnLst>
    <p:bldLst>
      <p:bldP spid="18" grpId="0"/>
      <p:bldP spid="18" grpId="1"/>
      <p:bldP spid="19" grpId="0"/>
      <p:bldP spid="19" grpId="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9544051" y="227397"/>
            <a:ext cx="1123947" cy="504056"/>
            <a:chOff x="8020930" y="1700808"/>
            <a:chExt cx="1159582" cy="504056"/>
          </a:xfrm>
          <a:solidFill>
            <a:schemeClr val="accent3"/>
          </a:solidFill>
        </p:grpSpPr>
        <p:sp>
          <p:nvSpPr>
            <p:cNvPr id="15" name="Oval 1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22" name="Group 21"/>
          <p:cNvGrpSpPr/>
          <p:nvPr/>
        </p:nvGrpSpPr>
        <p:grpSpPr>
          <a:xfrm>
            <a:off x="9544051" y="227397"/>
            <a:ext cx="1123947" cy="504056"/>
            <a:chOff x="8020930" y="1700808"/>
            <a:chExt cx="1159582" cy="504056"/>
          </a:xfrm>
          <a:solidFill>
            <a:schemeClr val="accent3"/>
          </a:solidFill>
        </p:grpSpPr>
        <p:sp>
          <p:nvSpPr>
            <p:cNvPr id="23" name="Oval 22"/>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28" name="Rectangle: Rounded Corners 14">
            <a:extLst>
              <a:ext uri="{FF2B5EF4-FFF2-40B4-BE49-F238E27FC236}">
                <a16:creationId xmlns:a16="http://schemas.microsoft.com/office/drawing/2014/main" id="{09A5B2B0-C335-4AE7-9CAD-B03432A68BE7}"/>
              </a:ext>
            </a:extLst>
          </p:cNvPr>
          <p:cNvSpPr/>
          <p:nvPr/>
        </p:nvSpPr>
        <p:spPr>
          <a:xfrm flipH="1">
            <a:off x="2771125" y="1887913"/>
            <a:ext cx="3857513" cy="790056"/>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Make twinkly star fingers.</a:t>
            </a:r>
          </a:p>
        </p:txBody>
      </p:sp>
      <p:sp>
        <p:nvSpPr>
          <p:cNvPr id="30" name="Speech Bubble">
            <a:extLst>
              <a:ext uri="{FF2B5EF4-FFF2-40B4-BE49-F238E27FC236}">
                <a16:creationId xmlns:a16="http://schemas.microsoft.com/office/drawing/2014/main" id="{B63F4234-E68A-49FB-8C5E-F0F4DC9430E7}"/>
              </a:ext>
            </a:extLst>
          </p:cNvPr>
          <p:cNvSpPr/>
          <p:nvPr/>
        </p:nvSpPr>
        <p:spPr>
          <a:xfrm flipH="1">
            <a:off x="2771124" y="3048223"/>
            <a:ext cx="3857513" cy="904430"/>
          </a:xfrm>
          <a:prstGeom prst="wedgeRoundRectCallout">
            <a:avLst>
              <a:gd name="adj1" fmla="val -63201"/>
              <a:gd name="adj2" fmla="val -6278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Twinkl" pitchFamily="50" charset="0"/>
              </a:rPr>
              <a:t> Say ‘</a:t>
            </a:r>
            <a:r>
              <a:rPr lang="en-GB" sz="3200" dirty="0" err="1">
                <a:solidFill>
                  <a:schemeClr val="tx1"/>
                </a:solidFill>
                <a:latin typeface="Twinkl" pitchFamily="50" charset="0"/>
              </a:rPr>
              <a:t>ar</a:t>
            </a:r>
            <a:r>
              <a:rPr lang="en-GB" sz="3200" dirty="0">
                <a:solidFill>
                  <a:schemeClr val="tx1"/>
                </a:solidFill>
                <a:latin typeface="Twinkl" pitchFamily="50" charset="0"/>
              </a:rPr>
              <a:t>’.</a:t>
            </a:r>
          </a:p>
        </p:txBody>
      </p:sp>
      <p:sp>
        <p:nvSpPr>
          <p:cNvPr id="32" name="Title 1">
            <a:extLst>
              <a:ext uri="{FF2B5EF4-FFF2-40B4-BE49-F238E27FC236}">
                <a16:creationId xmlns:a16="http://schemas.microsoft.com/office/drawing/2014/main" id="{D003BE68-2E2F-48A7-A20B-B5AA1FD4238C}"/>
              </a:ext>
            </a:extLst>
          </p:cNvPr>
          <p:cNvSpPr>
            <a:spLocks noGrp="1"/>
          </p:cNvSpPr>
          <p:nvPr>
            <p:ph type="title"/>
          </p:nvPr>
        </p:nvSpPr>
        <p:spPr>
          <a:xfrm>
            <a:off x="1981201" y="479426"/>
            <a:ext cx="8220075" cy="993775"/>
          </a:xfrm>
        </p:spPr>
        <p:txBody>
          <a:bodyPr/>
          <a:lstStyle/>
          <a:p>
            <a:r>
              <a:rPr lang="en-GB" altLang="en-US" dirty="0"/>
              <a:t>Action</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4350"/>
          <a:stretch/>
        </p:blipFill>
        <p:spPr>
          <a:xfrm>
            <a:off x="2282006" y="4043443"/>
            <a:ext cx="5181600" cy="2357358"/>
          </a:xfrm>
          <a:prstGeom prst="rect">
            <a:avLst/>
          </a:prstGeom>
        </p:spPr>
      </p:pic>
      <p:pic>
        <p:nvPicPr>
          <p:cNvPr id="13" name="Picture 8">
            <a:extLst>
              <a:ext uri="{FF2B5EF4-FFF2-40B4-BE49-F238E27FC236}">
                <a16:creationId xmlns:a16="http://schemas.microsoft.com/office/drawing/2014/main" id="{F7CE7966-B211-42B2-B693-31BF4167FC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765005" y="976313"/>
            <a:ext cx="1645103" cy="512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729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981201" y="479426"/>
            <a:ext cx="8220075" cy="993775"/>
          </a:xfrm>
        </p:spPr>
        <p:txBody>
          <a:bodyPr/>
          <a:lstStyle/>
          <a:p>
            <a:r>
              <a:rPr lang="en-GB" altLang="en-US" dirty="0">
                <a:latin typeface="+mn-lt"/>
              </a:rPr>
              <a:t>Write It, Feel It</a:t>
            </a:r>
          </a:p>
        </p:txBody>
      </p:sp>
      <p:sp>
        <p:nvSpPr>
          <p:cNvPr id="8" name="Rectangle: Rounded Corners 10">
            <a:extLst>
              <a:ext uri="{FF2B5EF4-FFF2-40B4-BE49-F238E27FC236}">
                <a16:creationId xmlns:a16="http://schemas.microsoft.com/office/drawing/2014/main" id="{E56A478C-8BD0-4C72-B9E5-FEE907C50D24}"/>
              </a:ext>
            </a:extLst>
          </p:cNvPr>
          <p:cNvSpPr/>
          <p:nvPr/>
        </p:nvSpPr>
        <p:spPr>
          <a:xfrm>
            <a:off x="2333000" y="1437878"/>
            <a:ext cx="7516474" cy="764028"/>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Twinkl" pitchFamily="2" charset="0"/>
            </a:endParaRPr>
          </a:p>
          <a:p>
            <a:pPr algn="ctr"/>
            <a:r>
              <a:rPr lang="en-US" dirty="0">
                <a:solidFill>
                  <a:schemeClr val="tx1"/>
                </a:solidFill>
                <a:latin typeface="Twinkl" pitchFamily="2" charset="0"/>
              </a:rPr>
              <a:t>Around the apple, up the stalk and down the leaf. </a:t>
            </a:r>
          </a:p>
          <a:p>
            <a:pPr algn="ctr"/>
            <a:r>
              <a:rPr lang="en-US" dirty="0">
                <a:solidFill>
                  <a:schemeClr val="tx1"/>
                </a:solidFill>
                <a:latin typeface="Twinkl" pitchFamily="2" charset="0"/>
              </a:rPr>
              <a:t>Down the robot's body, up and over its arm</a:t>
            </a:r>
            <a:r>
              <a:rPr lang="en-US" sz="1600" dirty="0">
                <a:solidFill>
                  <a:schemeClr val="tx1"/>
                </a:solidFill>
              </a:rPr>
              <a:t>.</a:t>
            </a:r>
          </a:p>
          <a:p>
            <a:pPr algn="ctr"/>
            <a:endParaRPr lang="en-GB" dirty="0">
              <a:solidFill>
                <a:schemeClr val="tx1"/>
              </a:solidFill>
              <a:latin typeface="Twinkl" pitchFamily="50" charset="0"/>
            </a:endParaRPr>
          </a:p>
        </p:txBody>
      </p:sp>
      <p:grpSp>
        <p:nvGrpSpPr>
          <p:cNvPr id="12" name="Write Action">
            <a:extLst>
              <a:ext uri="{FF2B5EF4-FFF2-40B4-BE49-F238E27FC236}">
                <a16:creationId xmlns:a16="http://schemas.microsoft.com/office/drawing/2014/main" id="{59A4B36C-D4AD-4A28-8D66-C84181668F71}"/>
              </a:ext>
            </a:extLst>
          </p:cNvPr>
          <p:cNvGrpSpPr/>
          <p:nvPr/>
        </p:nvGrpSpPr>
        <p:grpSpPr>
          <a:xfrm>
            <a:off x="8438614" y="5517232"/>
            <a:ext cx="1545818" cy="720080"/>
            <a:chOff x="6914614" y="5517232"/>
            <a:chExt cx="1545818" cy="720080"/>
          </a:xfrm>
        </p:grpSpPr>
        <p:grpSp>
          <p:nvGrpSpPr>
            <p:cNvPr id="13" name="Write action">
              <a:extLst>
                <a:ext uri="{FF2B5EF4-FFF2-40B4-BE49-F238E27FC236}">
                  <a16:creationId xmlns:a16="http://schemas.microsoft.com/office/drawing/2014/main" id="{31557B25-6165-45BD-A3F4-FE271F6E7637}"/>
                </a:ext>
              </a:extLst>
            </p:cNvPr>
            <p:cNvGrpSpPr/>
            <p:nvPr/>
          </p:nvGrpSpPr>
          <p:grpSpPr>
            <a:xfrm>
              <a:off x="6914614" y="5517232"/>
              <a:ext cx="1545818" cy="720080"/>
              <a:chOff x="6914614" y="5517232"/>
              <a:chExt cx="1545818" cy="720080"/>
            </a:xfrm>
          </p:grpSpPr>
          <p:sp>
            <p:nvSpPr>
              <p:cNvPr id="15" name="Rectangle: Rounded Corners 12">
                <a:extLst>
                  <a:ext uri="{FF2B5EF4-FFF2-40B4-BE49-F238E27FC236}">
                    <a16:creationId xmlns:a16="http://schemas.microsoft.com/office/drawing/2014/main" id="{602A076B-8F29-4165-A4BA-BDAB268982F1}"/>
                  </a:ext>
                </a:extLst>
              </p:cNvPr>
              <p:cNvSpPr/>
              <p:nvPr/>
            </p:nvSpPr>
            <p:spPr>
              <a:xfrm>
                <a:off x="6914614" y="5650938"/>
                <a:ext cx="1099786" cy="432048"/>
              </a:xfrm>
              <a:prstGeom prst="roundRect">
                <a:avLst>
                  <a:gd name="adj" fmla="val 50000"/>
                </a:avLst>
              </a:prstGeom>
              <a:solidFill>
                <a:srgbClr val="CB479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Play</a:t>
                </a:r>
              </a:p>
            </p:txBody>
          </p:sp>
          <p:sp>
            <p:nvSpPr>
              <p:cNvPr id="16" name="Oval 15">
                <a:extLst>
                  <a:ext uri="{FF2B5EF4-FFF2-40B4-BE49-F238E27FC236}">
                    <a16:creationId xmlns:a16="http://schemas.microsoft.com/office/drawing/2014/main" id="{8AACD1DB-F3E2-48FF-A4D2-1D79EC5D1DD8}"/>
                  </a:ext>
                </a:extLst>
              </p:cNvPr>
              <p:cNvSpPr/>
              <p:nvPr/>
            </p:nvSpPr>
            <p:spPr>
              <a:xfrm>
                <a:off x="7740352" y="5517232"/>
                <a:ext cx="720080" cy="720080"/>
              </a:xfrm>
              <a:prstGeom prst="ellipse">
                <a:avLst/>
              </a:prstGeom>
              <a:solidFill>
                <a:schemeClr val="bg1"/>
              </a:solidFill>
              <a:ln w="57150">
                <a:solidFill>
                  <a:srgbClr val="CB47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13">
              <a:extLst>
                <a:ext uri="{FF2B5EF4-FFF2-40B4-BE49-F238E27FC236}">
                  <a16:creationId xmlns:a16="http://schemas.microsoft.com/office/drawing/2014/main" id="{9C4B4860-B190-4D4F-9A93-6988FBF044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517232"/>
              <a:ext cx="504056" cy="502485"/>
            </a:xfrm>
            <a:prstGeom prst="rect">
              <a:avLst/>
            </a:prstGeom>
          </p:spPr>
        </p:pic>
      </p:grpSp>
      <p:grpSp>
        <p:nvGrpSpPr>
          <p:cNvPr id="19" name="Group 18"/>
          <p:cNvGrpSpPr/>
          <p:nvPr/>
        </p:nvGrpSpPr>
        <p:grpSpPr>
          <a:xfrm>
            <a:off x="9544051" y="227397"/>
            <a:ext cx="1123947" cy="504056"/>
            <a:chOff x="8020930" y="1700808"/>
            <a:chExt cx="1159582" cy="504056"/>
          </a:xfrm>
          <a:solidFill>
            <a:schemeClr val="accent3"/>
          </a:solidFill>
        </p:grpSpPr>
        <p:sp>
          <p:nvSpPr>
            <p:cNvPr id="20" name="Oval 1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22983" y="3079541"/>
            <a:ext cx="2868511" cy="2944607"/>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21507" t="25156" r="27455" b="28406"/>
          <a:stretch/>
        </p:blipFill>
        <p:spPr>
          <a:xfrm>
            <a:off x="5920954" y="2372283"/>
            <a:ext cx="2897366" cy="3728125"/>
          </a:xfrm>
          <a:prstGeom prst="rect">
            <a:avLst/>
          </a:prstGeom>
        </p:spPr>
      </p:pic>
      <p:sp>
        <p:nvSpPr>
          <p:cNvPr id="7" name="TextBox 6">
            <a:extLst>
              <a:ext uri="{FF2B5EF4-FFF2-40B4-BE49-F238E27FC236}">
                <a16:creationId xmlns:a16="http://schemas.microsoft.com/office/drawing/2014/main" id="{FFF21931-038E-4846-96B4-054DB145BBBF}"/>
              </a:ext>
            </a:extLst>
          </p:cNvPr>
          <p:cNvSpPr txBox="1"/>
          <p:nvPr/>
        </p:nvSpPr>
        <p:spPr>
          <a:xfrm>
            <a:off x="3499563" y="1321737"/>
            <a:ext cx="4623382" cy="5386090"/>
          </a:xfrm>
          <a:prstGeom prst="rect">
            <a:avLst/>
          </a:prstGeom>
          <a:noFill/>
        </p:spPr>
        <p:txBody>
          <a:bodyPr wrap="none" rtlCol="0">
            <a:spAutoFit/>
          </a:bodyPr>
          <a:lstStyle/>
          <a:p>
            <a:r>
              <a:rPr lang="en-GB" sz="34400" b="1" dirty="0" err="1">
                <a:ln w="57150">
                  <a:solidFill>
                    <a:schemeClr val="tx1"/>
                  </a:solidFill>
                </a:ln>
                <a:solidFill>
                  <a:schemeClr val="bg1"/>
                </a:solidFill>
              </a:rPr>
              <a:t>ar</a:t>
            </a:r>
            <a:endParaRPr lang="en-GB" sz="34400" b="1" dirty="0">
              <a:ln w="57150">
                <a:solidFill>
                  <a:schemeClr val="tx1"/>
                </a:solidFill>
              </a:ln>
              <a:solidFill>
                <a:schemeClr val="bg1"/>
              </a:solidFill>
            </a:endParaRPr>
          </a:p>
        </p:txBody>
      </p:sp>
      <p:grpSp>
        <p:nvGrpSpPr>
          <p:cNvPr id="4" name="Arrow S">
            <a:extLst>
              <a:ext uri="{FF2B5EF4-FFF2-40B4-BE49-F238E27FC236}">
                <a16:creationId xmlns:a16="http://schemas.microsoft.com/office/drawing/2014/main" id="{D222C334-6D37-143A-2480-DEBA82A6CA74}"/>
              </a:ext>
            </a:extLst>
          </p:cNvPr>
          <p:cNvGrpSpPr/>
          <p:nvPr/>
        </p:nvGrpSpPr>
        <p:grpSpPr>
          <a:xfrm rot="18221531" flipV="1">
            <a:off x="2711421" y="3616912"/>
            <a:ext cx="3753860" cy="3699438"/>
            <a:chOff x="3927454" y="218538"/>
            <a:chExt cx="6363618" cy="6271362"/>
          </a:xfrm>
        </p:grpSpPr>
        <p:sp>
          <p:nvSpPr>
            <p:cNvPr id="6" name="Arc 5">
              <a:extLst>
                <a:ext uri="{FF2B5EF4-FFF2-40B4-BE49-F238E27FC236}">
                  <a16:creationId xmlns:a16="http://schemas.microsoft.com/office/drawing/2014/main" id="{671F6713-3BC2-3C8B-4F09-867463AF3FB7}"/>
                </a:ext>
              </a:extLst>
            </p:cNvPr>
            <p:cNvSpPr/>
            <p:nvPr/>
          </p:nvSpPr>
          <p:spPr>
            <a:xfrm rot="5075863">
              <a:off x="3927454" y="218538"/>
              <a:ext cx="6271362" cy="6271362"/>
            </a:xfrm>
            <a:prstGeom prst="arc">
              <a:avLst>
                <a:gd name="adj1" fmla="val 16808317"/>
                <a:gd name="adj2" fmla="val 17927135"/>
              </a:avLst>
            </a:prstGeom>
            <a:noFill/>
            <a:ln w="57150">
              <a:solidFill>
                <a:srgbClr val="00A54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9" name="Oval 8">
              <a:extLst>
                <a:ext uri="{FF2B5EF4-FFF2-40B4-BE49-F238E27FC236}">
                  <a16:creationId xmlns:a16="http://schemas.microsoft.com/office/drawing/2014/main" id="{A50CB2D2-FA88-E609-FADE-E02056692896}"/>
                </a:ext>
              </a:extLst>
            </p:cNvPr>
            <p:cNvSpPr/>
            <p:nvPr/>
          </p:nvSpPr>
          <p:spPr>
            <a:xfrm>
              <a:off x="10065220" y="3595226"/>
              <a:ext cx="225852" cy="225852"/>
            </a:xfrm>
            <a:prstGeom prst="ellipse">
              <a:avLst/>
            </a:prstGeom>
            <a:solidFill>
              <a:srgbClr val="00A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Oval S">
            <a:extLst>
              <a:ext uri="{FF2B5EF4-FFF2-40B4-BE49-F238E27FC236}">
                <a16:creationId xmlns:a16="http://schemas.microsoft.com/office/drawing/2014/main" id="{442547B1-A7E6-AA1E-A787-63CAD4587816}"/>
              </a:ext>
            </a:extLst>
          </p:cNvPr>
          <p:cNvSpPr/>
          <p:nvPr/>
        </p:nvSpPr>
        <p:spPr>
          <a:xfrm>
            <a:off x="5779364" y="5181371"/>
            <a:ext cx="127820" cy="12782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a:extLst>
              <a:ext uri="{FF2B5EF4-FFF2-40B4-BE49-F238E27FC236}">
                <a16:creationId xmlns:a16="http://schemas.microsoft.com/office/drawing/2014/main" id="{0E785518-25B0-4FF0-A32D-3D5F61D86A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01859" y="2918176"/>
            <a:ext cx="948930" cy="945973"/>
          </a:xfrm>
          <a:prstGeom prst="rect">
            <a:avLst/>
          </a:prstGeom>
        </p:spPr>
      </p:pic>
      <p:grpSp>
        <p:nvGrpSpPr>
          <p:cNvPr id="11" name="Arrow H">
            <a:extLst>
              <a:ext uri="{FF2B5EF4-FFF2-40B4-BE49-F238E27FC236}">
                <a16:creationId xmlns:a16="http://schemas.microsoft.com/office/drawing/2014/main" id="{B40A4CE8-7F1E-12E9-2B0C-BE7896D4FB78}"/>
              </a:ext>
            </a:extLst>
          </p:cNvPr>
          <p:cNvGrpSpPr/>
          <p:nvPr/>
        </p:nvGrpSpPr>
        <p:grpSpPr>
          <a:xfrm>
            <a:off x="6615203" y="3546352"/>
            <a:ext cx="133229" cy="626435"/>
            <a:chOff x="9539501" y="3061179"/>
            <a:chExt cx="133229" cy="626435"/>
          </a:xfrm>
        </p:grpSpPr>
        <p:cxnSp>
          <p:nvCxnSpPr>
            <p:cNvPr id="17" name="Straight Connector 16">
              <a:extLst>
                <a:ext uri="{FF2B5EF4-FFF2-40B4-BE49-F238E27FC236}">
                  <a16:creationId xmlns:a16="http://schemas.microsoft.com/office/drawing/2014/main" id="{40B1302D-CFAB-8D9E-2FB6-388FD2C0946D}"/>
                </a:ext>
              </a:extLst>
            </p:cNvPr>
            <p:cNvCxnSpPr>
              <a:cxnSpLocks/>
            </p:cNvCxnSpPr>
            <p:nvPr/>
          </p:nvCxnSpPr>
          <p:spPr>
            <a:xfrm>
              <a:off x="9606116" y="3127794"/>
              <a:ext cx="0" cy="559820"/>
            </a:xfrm>
            <a:prstGeom prst="line">
              <a:avLst/>
            </a:prstGeom>
            <a:ln w="57150">
              <a:solidFill>
                <a:srgbClr val="00A54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B537C34F-58DB-BCDA-FDCE-ED1E2FB244D4}"/>
                </a:ext>
              </a:extLst>
            </p:cNvPr>
            <p:cNvSpPr/>
            <p:nvPr/>
          </p:nvSpPr>
          <p:spPr>
            <a:xfrm rot="18283298" flipV="1">
              <a:off x="9539501" y="3061179"/>
              <a:ext cx="133229" cy="133229"/>
            </a:xfrm>
            <a:prstGeom prst="ellipse">
              <a:avLst/>
            </a:prstGeom>
            <a:solidFill>
              <a:srgbClr val="00A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2" name="Oval S">
            <a:extLst>
              <a:ext uri="{FF2B5EF4-FFF2-40B4-BE49-F238E27FC236}">
                <a16:creationId xmlns:a16="http://schemas.microsoft.com/office/drawing/2014/main" id="{1A4304EA-864A-7015-71E5-4A41C44E2C50}"/>
              </a:ext>
            </a:extLst>
          </p:cNvPr>
          <p:cNvSpPr/>
          <p:nvPr/>
        </p:nvSpPr>
        <p:spPr>
          <a:xfrm>
            <a:off x="7678829" y="3622721"/>
            <a:ext cx="127820" cy="12782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extLst>
              <a:ext uri="{FF2B5EF4-FFF2-40B4-BE49-F238E27FC236}">
                <a16:creationId xmlns:a16="http://schemas.microsoft.com/office/drawing/2014/main" id="{0E785518-25B0-4FF0-A32D-3D5F61D86A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8208" y="2672855"/>
            <a:ext cx="948930" cy="945973"/>
          </a:xfrm>
          <a:prstGeom prst="rect">
            <a:avLst/>
          </a:prstGeom>
        </p:spPr>
      </p:pic>
    </p:spTree>
    <p:extLst>
      <p:ext uri="{BB962C8B-B14F-4D97-AF65-F5344CB8AC3E}">
        <p14:creationId xmlns:p14="http://schemas.microsoft.com/office/powerpoint/2010/main" val="9495361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0.00104 -0.00069 L 0.00104 -0.00046 C -0.00261 -0.00208 -0.00625 -0.00301 -0.00972 -0.00486 C -0.01285 -0.00648 -0.01528 -0.00926 -0.0184 -0.01064 C -0.0217 -0.01203 -0.025 -0.01319 -0.02813 -0.01504 C -0.02934 -0.01551 -0.03004 -0.01736 -0.03125 -0.01782 C -0.03559 -0.01967 -0.03976 -0.02129 -0.04427 -0.02222 C -0.05712 -0.0243 -0.05 -0.02314 -0.06563 -0.025 C -0.06684 -0.02546 -0.06788 -0.02615 -0.06893 -0.02639 C -0.08299 -0.02916 -0.08681 -0.02754 -0.1033 -0.02639 C -0.10556 -0.02592 -0.10764 -0.02569 -0.10972 -0.025 C -0.11493 -0.02314 -0.1165 -0.0206 -0.1217 -0.01782 C -0.12292 -0.01713 -0.12448 -0.01689 -0.12587 -0.01643 C -0.13577 -0.00324 -0.11997 -0.02338 -0.13559 -0.00787 C -0.13663 -0.00671 -0.13681 -0.00463 -0.13768 -0.00347 C -0.13906 -0.00185 -0.14063 -0.00069 -0.14202 0.00093 C -0.14271 0.00232 -0.14323 0.00394 -0.14427 0.0051 C -0.14514 0.00625 -0.14653 0.00672 -0.1474 0.00811 C -0.14965 0.01158 -0.14931 0.01412 -0.1507 0.01806 C -0.15156 0.02107 -0.15278 0.02385 -0.15382 0.02662 C -0.15486 0.02917 -0.15625 0.03125 -0.15712 0.0338 C -0.15851 0.03797 -0.1592 0.04236 -0.16042 0.04676 C -0.16094 0.04908 -0.16181 0.05139 -0.1625 0.05394 C -0.16302 0.05579 -0.1632 0.05764 -0.16354 0.05973 C -0.16424 0.0625 -0.16511 0.06528 -0.1658 0.06829 C -0.16615 0.07061 -0.16632 0.07315 -0.16684 0.07547 C -0.16771 0.08079 -0.16771 0.08056 -0.16893 0.08542 C -0.16927 0.08889 -0.16945 0.09213 -0.16997 0.09561 C -0.17031 0.09699 -0.17101 0.09838 -0.17101 0.09977 C -0.17101 0.11505 -0.17066 0.13033 -0.16997 0.14561 C -0.16962 0.15486 -0.16893 0.15324 -0.16684 0.16158 C -0.16632 0.16343 -0.16615 0.16528 -0.1658 0.16713 C -0.16511 0.16968 -0.16424 0.17199 -0.16354 0.17431 C -0.1632 0.17593 -0.16302 0.17732 -0.1625 0.17871 C -0.15972 0.18727 -0.16129 0.18149 -0.15816 0.18866 C -0.15643 0.19283 -0.15608 0.19537 -0.15382 0.19885 C -0.15261 0.20093 -0.15087 0.20255 -0.14965 0.20463 C -0.14844 0.20625 -0.14775 0.2088 -0.14636 0.21019 C -0.14479 0.21181 -0.14271 0.21204 -0.14097 0.2132 C -0.13906 0.21436 -0.13733 0.21598 -0.13559 0.21736 C -0.13455 0.21829 -0.13351 0.21945 -0.13247 0.22037 C -0.13143 0.22107 -0.13021 0.22153 -0.12917 0.22176 C -0.12518 0.22292 -0.12118 0.22361 -0.11736 0.22454 C -0.1158 0.225 -0.11441 0.22547 -0.11302 0.22616 C -0.10556 0.22547 -0.09792 0.2257 -0.09045 0.22454 C -0.08698 0.22408 -0.08229 0.22199 -0.07865 0.22037 C -0.0724 0.21482 -0.07847 0.21968 -0.07222 0.21598 C -0.07066 0.21505 -0.06927 0.21389 -0.06788 0.2132 C -0.06337 0.21065 -0.06476 0.21274 -0.0592 0.2088 C -0.04983 0.20186 -0.05573 0.20556 -0.04965 0.19885 C -0.04861 0.19769 -0.0474 0.19699 -0.04636 0.19584 C -0.04514 0.19468 -0.0441 0.19306 -0.04306 0.19167 C -0.03976 0.18635 -0.03646 0.18079 -0.03455 0.17431 C -0.02587 0.14723 -0.03351 0.16644 -0.02813 0.14861 C -0.02743 0.1463 -0.02674 0.14375 -0.02587 0.14144 C -0.02136 0.12848 -0.02101 0.1301 -0.01736 0.11551 C -0.01684 0.11366 -0.01528 0.10116 -0.01511 0.09977 C -0.0158 0.07361 -0.0184 0.00093 -0.01406 -0.01643 C -0.0125 -0.02245 -0.01337 -0.01921 -0.01198 -0.02639 C -0.00781 0.00093 -0.00972 -0.01435 -0.00972 0.04537 C -0.00972 0.06042 -0.01025 0.07616 -0.01198 0.09121 C -0.01215 0.09352 -0.01268 0.09607 -0.01302 0.09838 C -0.01268 0.11551 -0.01285 0.13287 -0.01198 0.15 C -0.01163 0.15486 -0.01025 0.15949 -0.00972 0.16436 C -0.00608 0.2 -0.01077 0.16713 -0.00764 0.19167 C -0.00729 0.19399 -0.00729 0.19653 -0.0066 0.19885 C -0.00608 0.20047 -0.00521 0.20186 -0.00434 0.20301 C -0.00347 0.20463 -0.00261 0.20649 -0.00122 0.20741 C 0.00712 0.21297 0.00694 0.21065 0.01389 0.2132 C 0.01597 0.21389 0.02031 0.21598 0.02031 0.21621 C 0.02239 0.21551 0.02482 0.21574 0.02673 0.21459 C 0.03055 0.2125 0.03073 0.20926 0.03437 0.20741 C 0.03594 0.20649 0.03975 0.20602 0.03975 0.20625 " pathEditMode="relative" rAng="0" ptsTypes="AAAAAAAAAAAAAAAAAAAAAAAAAAAAAAAAAAAAAAAAAAAAAAAAAAAAAAAAAAAAAAAAAAAAAAAAA">
                                      <p:cBhvr>
                                        <p:cTn id="10" dur="4000" fill="hold"/>
                                        <p:tgtEl>
                                          <p:spTgt spid="24"/>
                                        </p:tgtEl>
                                        <p:attrNameLst>
                                          <p:attrName>ppt_x</p:attrName>
                                          <p:attrName>ppt_y</p:attrName>
                                        </p:attrNameLst>
                                      </p:cBhvr>
                                      <p:rCtr x="-6667" y="9977"/>
                                    </p:animMotion>
                                  </p:childTnLst>
                                </p:cTn>
                              </p:par>
                            </p:childTnLst>
                          </p:cTn>
                        </p:par>
                        <p:par>
                          <p:cTn id="11" fill="hold">
                            <p:stCondLst>
                              <p:cond delay="4500"/>
                            </p:stCondLst>
                            <p:childTnLst>
                              <p:par>
                                <p:cTn id="12" presetID="10" presetClass="exit" presetSubtype="0" fill="hold" nodeType="afterEffect">
                                  <p:stCondLst>
                                    <p:cond delay="0"/>
                                  </p:stCondLst>
                                  <p:childTnLst>
                                    <p:animEffect transition="out" filter="fade">
                                      <p:cBhvr>
                                        <p:cTn id="13" dur="500"/>
                                        <p:tgtEl>
                                          <p:spTgt spid="24"/>
                                        </p:tgtEl>
                                      </p:cBhvr>
                                    </p:animEffect>
                                    <p:set>
                                      <p:cBhvr>
                                        <p:cTn id="14" dur="1" fill="hold">
                                          <p:stCondLst>
                                            <p:cond delay="499"/>
                                          </p:stCondLst>
                                        </p:cTn>
                                        <p:tgtEl>
                                          <p:spTgt spid="24"/>
                                        </p:tgtEl>
                                        <p:attrNameLst>
                                          <p:attrName>style.visibility</p:attrName>
                                        </p:attrNameLst>
                                      </p:cBhvr>
                                      <p:to>
                                        <p:strVal val="hidden"/>
                                      </p:to>
                                    </p:set>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5500"/>
                            </p:stCondLst>
                            <p:childTnLst>
                              <p:par>
                                <p:cTn id="20" presetID="0" presetClass="path" presetSubtype="0" accel="50000" decel="50000" fill="hold" nodeType="afterEffect">
                                  <p:stCondLst>
                                    <p:cond delay="0"/>
                                  </p:stCondLst>
                                  <p:childTnLst>
                                    <p:animMotion origin="layout" path="M -1.38889E-6 -0.00024 L -1.38889E-6 3.7037E-6 C -0.00069 0.00393 -0.00121 0.00833 -0.00208 0.0125 C -0.00226 0.01412 -0.00312 0.01527 -0.00312 0.01689 C -0.00538 0.05023 -0.00191 0.03472 -0.00521 0.04838 C -0.00486 0.07453 -0.00486 0.10092 -0.00417 0.12708 C -0.00399 0.14004 -0.00451 0.13726 -0.00104 0.14444 C 0.00104 0.18402 -0.00069 0.1537 0.0033 0.21319 C 0.00452 0.23217 0.00191 0.22546 0.0066 0.23472 C 0.00886 0.24722 0.00608 0.23611 0.00972 0.22893 L 0.01198 0.22453 C 0.0125 0.1949 0.01233 0.16643 0.01406 0.13726 C 0.01424 0.13333 0.01476 0.12963 0.01511 0.12569 C 0.01528 0.12176 0.01563 0.09421 0.0184 0.08703 C 0.02031 0.08194 0.02049 0.08194 0.02153 0.07708 C 0.02274 0.07152 0.02257 0.06967 0.02483 0.06412 C 0.02604 0.06111 0.02778 0.05833 0.02917 0.05555 C 0.03403 0.04583 0.02795 0.05764 0.03559 0.04398 C 0.03646 0.04259 0.03698 0.0412 0.03768 0.03981 C 0.04028 0.03564 0.04931 0.02592 0.0507 0.02546 C 0.05573 0.02384 0.05521 0.0243 0.06042 0.02106 C 0.06181 0.02037 0.0632 0.01921 0.06458 0.01828 C 0.06754 0.01666 0.07014 0.0162 0.07327 0.01551 C 0.07465 0.01435 0.07604 0.01296 0.07761 0.0125 C 0.08108 0.01157 0.08472 0.01157 0.08837 0.01111 C 0.0908 0.01064 0.0934 0.01018 0.09583 0.00972 C 0.10087 0.01018 0.1059 0.01041 0.11094 0.01111 C 0.11268 0.01134 0.11458 0.0118 0.11632 0.0125 C 0.11754 0.01319 0.11962 0.01551 0.11962 0.01574 " pathEditMode="relative" rAng="0" ptsTypes="AAAAAAAAAAAAAAAAAAAAAAAAAAAAA">
                                      <p:cBhvr>
                                        <p:cTn id="21" dur="4000" fill="hold"/>
                                        <p:tgtEl>
                                          <p:spTgt spid="25"/>
                                        </p:tgtEl>
                                        <p:attrNameLst>
                                          <p:attrName>ppt_x</p:attrName>
                                          <p:attrName>ppt_y</p:attrName>
                                        </p:attrNameLst>
                                      </p:cBhvr>
                                      <p:rCtr x="5712" y="12014"/>
                                    </p:animMotion>
                                  </p:childTnLst>
                                </p:cTn>
                              </p:par>
                            </p:childTnLst>
                          </p:cTn>
                        </p:par>
                        <p:par>
                          <p:cTn id="22" fill="hold">
                            <p:stCondLst>
                              <p:cond delay="9500"/>
                            </p:stCondLst>
                            <p:childTnLst>
                              <p:par>
                                <p:cTn id="23" presetID="10" presetClass="exit" presetSubtype="0" fill="hold" nodeType="afterEffect">
                                  <p:stCondLst>
                                    <p:cond delay="0"/>
                                  </p:stCondLst>
                                  <p:childTnLst>
                                    <p:animEffect transition="out" filter="fade">
                                      <p:cBhvr>
                                        <p:cTn id="24" dur="500"/>
                                        <p:tgtEl>
                                          <p:spTgt spid="25"/>
                                        </p:tgtEl>
                                      </p:cBhvr>
                                    </p:animEffect>
                                    <p:set>
                                      <p:cBhvr>
                                        <p:cTn id="25"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41678" y="588727"/>
            <a:ext cx="3635620" cy="5138854"/>
          </a:xfrm>
          <a:prstGeom prst="rect">
            <a:avLst/>
          </a:prstGeom>
        </p:spPr>
      </p:pic>
      <p:grpSp>
        <p:nvGrpSpPr>
          <p:cNvPr id="40" name="Group 39"/>
          <p:cNvGrpSpPr/>
          <p:nvPr/>
        </p:nvGrpSpPr>
        <p:grpSpPr>
          <a:xfrm>
            <a:off x="9218361" y="227397"/>
            <a:ext cx="1449638" cy="504056"/>
            <a:chOff x="7684915" y="1700808"/>
            <a:chExt cx="1495600" cy="504056"/>
          </a:xfrm>
          <a:solidFill>
            <a:schemeClr val="accent3"/>
          </a:solidFill>
        </p:grpSpPr>
        <p:sp>
          <p:nvSpPr>
            <p:cNvPr id="41" name="Oval 40"/>
            <p:cNvSpPr/>
            <p:nvPr/>
          </p:nvSpPr>
          <p:spPr>
            <a:xfrm>
              <a:off x="7684915" y="1700808"/>
              <a:ext cx="519980"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931162" y="1700808"/>
              <a:ext cx="1249353"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2541" y="1373829"/>
            <a:ext cx="953894" cy="1320600"/>
          </a:xfrm>
          <a:prstGeom prst="rect">
            <a:avLst/>
          </a:prstGeom>
        </p:spPr>
      </p:pic>
      <p:sp>
        <p:nvSpPr>
          <p:cNvPr id="7" name="Speech Bubble">
            <a:extLst>
              <a:ext uri="{FF2B5EF4-FFF2-40B4-BE49-F238E27FC236}">
                <a16:creationId xmlns:a16="http://schemas.microsoft.com/office/drawing/2014/main" id="{B0288A3D-4903-446A-9F9F-C5E99AF2DE15}"/>
              </a:ext>
            </a:extLst>
          </p:cNvPr>
          <p:cNvSpPr/>
          <p:nvPr/>
        </p:nvSpPr>
        <p:spPr>
          <a:xfrm>
            <a:off x="5393143" y="5114612"/>
            <a:ext cx="1332690" cy="823965"/>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Twinkl" pitchFamily="50" charset="0"/>
              </a:rPr>
              <a:t>jar</a:t>
            </a:r>
          </a:p>
        </p:txBody>
      </p:sp>
      <p:grpSp>
        <p:nvGrpSpPr>
          <p:cNvPr id="19" name="Group 18"/>
          <p:cNvGrpSpPr/>
          <p:nvPr/>
        </p:nvGrpSpPr>
        <p:grpSpPr>
          <a:xfrm>
            <a:off x="8438614" y="5505908"/>
            <a:ext cx="1545814" cy="666750"/>
            <a:chOff x="6914614" y="5505908"/>
            <a:chExt cx="1545814" cy="666750"/>
          </a:xfrm>
        </p:grpSpPr>
        <p:sp>
          <p:nvSpPr>
            <p:cNvPr id="20" name="Rectangle: Rounded Corners 18">
              <a:extLst>
                <a:ext uri="{FF2B5EF4-FFF2-40B4-BE49-F238E27FC236}">
                  <a16:creationId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chemeClr val="accent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21" name="Picture 20">
              <a:extLst>
                <a:ext uri="{FF2B5EF4-FFF2-40B4-BE49-F238E27FC236}">
                  <a16:creationId xmlns:a16="http://schemas.microsoft.com/office/drawing/2014/main"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33" t="5001" b="64794"/>
            <a:stretch/>
          </p:blipFill>
          <p:spPr bwMode="auto">
            <a:xfrm>
              <a:off x="7740349" y="5505908"/>
              <a:ext cx="720079" cy="666750"/>
            </a:xfrm>
            <a:prstGeom prst="ellipse">
              <a:avLst/>
            </a:prstGeom>
            <a:solidFill>
              <a:schemeClr val="bg1"/>
            </a:solidFill>
            <a:ln w="57150">
              <a:solidFill>
                <a:schemeClr val="accent3"/>
              </a:solidFill>
            </a:ln>
          </p:spPr>
        </p:pic>
      </p:grpSp>
    </p:spTree>
    <p:extLst>
      <p:ext uri="{BB962C8B-B14F-4D97-AF65-F5344CB8AC3E}">
        <p14:creationId xmlns:p14="http://schemas.microsoft.com/office/powerpoint/2010/main" val="840078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19"/>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9218361" y="227397"/>
            <a:ext cx="1449638" cy="504056"/>
            <a:chOff x="7684915" y="1700808"/>
            <a:chExt cx="1495600" cy="504056"/>
          </a:xfrm>
          <a:solidFill>
            <a:schemeClr val="accent3"/>
          </a:solidFill>
        </p:grpSpPr>
        <p:sp>
          <p:nvSpPr>
            <p:cNvPr id="41" name="Oval 40"/>
            <p:cNvSpPr/>
            <p:nvPr/>
          </p:nvSpPr>
          <p:spPr>
            <a:xfrm>
              <a:off x="7684915" y="1700808"/>
              <a:ext cx="519980"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931162" y="1700808"/>
              <a:ext cx="1249353"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41678" y="588727"/>
            <a:ext cx="3635620" cy="5138854"/>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6365" y="1180878"/>
            <a:ext cx="1839503" cy="884989"/>
          </a:xfrm>
          <a:prstGeom prst="rect">
            <a:avLst/>
          </a:prstGeom>
        </p:spPr>
      </p:pic>
      <p:sp>
        <p:nvSpPr>
          <p:cNvPr id="7" name="Speech Bubble">
            <a:extLst>
              <a:ext uri="{FF2B5EF4-FFF2-40B4-BE49-F238E27FC236}">
                <a16:creationId xmlns:a16="http://schemas.microsoft.com/office/drawing/2014/main" id="{B0288A3D-4903-446A-9F9F-C5E99AF2DE15}"/>
              </a:ext>
            </a:extLst>
          </p:cNvPr>
          <p:cNvSpPr/>
          <p:nvPr/>
        </p:nvSpPr>
        <p:spPr>
          <a:xfrm>
            <a:off x="5393143" y="5114612"/>
            <a:ext cx="1332690" cy="823965"/>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Twinkl" pitchFamily="50" charset="0"/>
              </a:rPr>
              <a:t>car</a:t>
            </a:r>
          </a:p>
        </p:txBody>
      </p:sp>
      <p:grpSp>
        <p:nvGrpSpPr>
          <p:cNvPr id="19" name="Group 18"/>
          <p:cNvGrpSpPr/>
          <p:nvPr/>
        </p:nvGrpSpPr>
        <p:grpSpPr>
          <a:xfrm>
            <a:off x="8438614" y="5505908"/>
            <a:ext cx="1545814" cy="666750"/>
            <a:chOff x="6914614" y="5505908"/>
            <a:chExt cx="1545814" cy="666750"/>
          </a:xfrm>
        </p:grpSpPr>
        <p:sp>
          <p:nvSpPr>
            <p:cNvPr id="20" name="Rectangle: Rounded Corners 18">
              <a:extLst>
                <a:ext uri="{FF2B5EF4-FFF2-40B4-BE49-F238E27FC236}">
                  <a16:creationId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chemeClr val="accent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21" name="Picture 20">
              <a:extLst>
                <a:ext uri="{FF2B5EF4-FFF2-40B4-BE49-F238E27FC236}">
                  <a16:creationId xmlns:a16="http://schemas.microsoft.com/office/drawing/2014/main"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33" t="5001" b="64794"/>
            <a:stretch/>
          </p:blipFill>
          <p:spPr bwMode="auto">
            <a:xfrm>
              <a:off x="7740349" y="5505908"/>
              <a:ext cx="720079" cy="666750"/>
            </a:xfrm>
            <a:prstGeom prst="ellipse">
              <a:avLst/>
            </a:prstGeom>
            <a:solidFill>
              <a:schemeClr val="bg1"/>
            </a:solidFill>
            <a:ln w="57150">
              <a:solidFill>
                <a:schemeClr val="accent3"/>
              </a:solidFill>
            </a:ln>
          </p:spPr>
        </p:pic>
      </p:grpSp>
    </p:spTree>
    <p:extLst>
      <p:ext uri="{BB962C8B-B14F-4D97-AF65-F5344CB8AC3E}">
        <p14:creationId xmlns:p14="http://schemas.microsoft.com/office/powerpoint/2010/main" val="22794115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19"/>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9218361" y="227397"/>
            <a:ext cx="1449638" cy="504056"/>
            <a:chOff x="7684915" y="1700808"/>
            <a:chExt cx="1495600" cy="504056"/>
          </a:xfrm>
          <a:solidFill>
            <a:schemeClr val="accent3"/>
          </a:solidFill>
        </p:grpSpPr>
        <p:sp>
          <p:nvSpPr>
            <p:cNvPr id="41" name="Oval 40"/>
            <p:cNvSpPr/>
            <p:nvPr/>
          </p:nvSpPr>
          <p:spPr>
            <a:xfrm>
              <a:off x="7684915" y="1700808"/>
              <a:ext cx="519980"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931162" y="1700808"/>
              <a:ext cx="1249353"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41678" y="588727"/>
            <a:ext cx="3635620" cy="5138854"/>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4797" y="1175052"/>
            <a:ext cx="909383" cy="1286046"/>
          </a:xfrm>
          <a:prstGeom prst="rect">
            <a:avLst/>
          </a:prstGeom>
        </p:spPr>
      </p:pic>
      <p:sp>
        <p:nvSpPr>
          <p:cNvPr id="7" name="Speech Bubble">
            <a:extLst>
              <a:ext uri="{FF2B5EF4-FFF2-40B4-BE49-F238E27FC236}">
                <a16:creationId xmlns:a16="http://schemas.microsoft.com/office/drawing/2014/main" id="{B0288A3D-4903-446A-9F9F-C5E99AF2DE15}"/>
              </a:ext>
            </a:extLst>
          </p:cNvPr>
          <p:cNvSpPr/>
          <p:nvPr/>
        </p:nvSpPr>
        <p:spPr>
          <a:xfrm>
            <a:off x="5393143" y="5114612"/>
            <a:ext cx="1332690" cy="823965"/>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Twinkl" pitchFamily="50" charset="0"/>
              </a:rPr>
              <a:t>card</a:t>
            </a:r>
          </a:p>
        </p:txBody>
      </p:sp>
      <p:grpSp>
        <p:nvGrpSpPr>
          <p:cNvPr id="20" name="Group 19"/>
          <p:cNvGrpSpPr/>
          <p:nvPr/>
        </p:nvGrpSpPr>
        <p:grpSpPr>
          <a:xfrm>
            <a:off x="8438614" y="5505908"/>
            <a:ext cx="1545814" cy="666750"/>
            <a:chOff x="6914614" y="5505908"/>
            <a:chExt cx="1545814" cy="666750"/>
          </a:xfrm>
        </p:grpSpPr>
        <p:sp>
          <p:nvSpPr>
            <p:cNvPr id="21" name="Rectangle: Rounded Corners 18">
              <a:extLst>
                <a:ext uri="{FF2B5EF4-FFF2-40B4-BE49-F238E27FC236}">
                  <a16:creationId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chemeClr val="accent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22" name="Picture 21">
              <a:extLst>
                <a:ext uri="{FF2B5EF4-FFF2-40B4-BE49-F238E27FC236}">
                  <a16:creationId xmlns:a16="http://schemas.microsoft.com/office/drawing/2014/main"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33" t="5001" b="64794"/>
            <a:stretch/>
          </p:blipFill>
          <p:spPr bwMode="auto">
            <a:xfrm>
              <a:off x="7740349" y="5505908"/>
              <a:ext cx="720079" cy="666750"/>
            </a:xfrm>
            <a:prstGeom prst="ellipse">
              <a:avLst/>
            </a:prstGeom>
            <a:solidFill>
              <a:schemeClr val="bg1"/>
            </a:solidFill>
            <a:ln w="57150">
              <a:solidFill>
                <a:schemeClr val="accent3"/>
              </a:solidFill>
            </a:ln>
          </p:spPr>
        </p:pic>
      </p:grpSp>
    </p:spTree>
    <p:extLst>
      <p:ext uri="{BB962C8B-B14F-4D97-AF65-F5344CB8AC3E}">
        <p14:creationId xmlns:p14="http://schemas.microsoft.com/office/powerpoint/2010/main" val="11089159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20"/>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hidden="1"/>
          <p:cNvSpPr/>
          <p:nvPr/>
        </p:nvSpPr>
        <p:spPr bwMode="auto">
          <a:xfrm>
            <a:off x="2015025" y="482873"/>
            <a:ext cx="8220075" cy="5957888"/>
          </a:xfrm>
          <a:prstGeom prst="roundRect">
            <a:avLst>
              <a:gd name="adj" fmla="val 2649"/>
            </a:avLst>
          </a:prstGeom>
          <a:blipFill>
            <a:blip r:embed="rId2"/>
            <a:srcRect/>
            <a:stretch>
              <a:fillRect l="-1265" r="-1265"/>
            </a:stretch>
          </a:blipFill>
          <a:ln w="25400" cap="rnd">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grpSp>
        <p:nvGrpSpPr>
          <p:cNvPr id="7" name="Group 6"/>
          <p:cNvGrpSpPr/>
          <p:nvPr/>
        </p:nvGrpSpPr>
        <p:grpSpPr>
          <a:xfrm>
            <a:off x="9544050" y="227397"/>
            <a:ext cx="1123946" cy="504056"/>
            <a:chOff x="8020930" y="1700808"/>
            <a:chExt cx="1159581" cy="504056"/>
          </a:xfrm>
          <a:solidFill>
            <a:srgbClr val="CC4894"/>
          </a:solidFill>
        </p:grpSpPr>
        <p:sp>
          <p:nvSpPr>
            <p:cNvPr id="10" name="Oval 9"/>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280919"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23" name="Picture 22"/>
          <p:cNvPicPr>
            <a:picLocks noChangeAspect="1"/>
          </p:cNvPicPr>
          <p:nvPr/>
        </p:nvPicPr>
        <p:blipFill rotWithShape="1">
          <a:blip r:embed="rId3" cstate="print">
            <a:extLst>
              <a:ext uri="{28A0092B-C50C-407E-A947-70E740481C1C}">
                <a14:useLocalDpi xmlns:a14="http://schemas.microsoft.com/office/drawing/2010/main" val="0"/>
              </a:ext>
            </a:extLst>
          </a:blip>
          <a:srcRect b="23483"/>
          <a:stretch/>
        </p:blipFill>
        <p:spPr>
          <a:xfrm>
            <a:off x="4462642" y="3167861"/>
            <a:ext cx="1363515" cy="3247229"/>
          </a:xfrm>
          <a:prstGeom prst="rect">
            <a:avLst/>
          </a:prstGeom>
        </p:spPr>
      </p:pic>
      <p:pic>
        <p:nvPicPr>
          <p:cNvPr id="29" name="Picture 28"/>
          <p:cNvPicPr>
            <a:picLocks noChangeAspect="1"/>
          </p:cNvPicPr>
          <p:nvPr/>
        </p:nvPicPr>
        <p:blipFill rotWithShape="1">
          <a:blip r:embed="rId4" cstate="print">
            <a:extLst>
              <a:ext uri="{28A0092B-C50C-407E-A947-70E740481C1C}">
                <a14:useLocalDpi xmlns:a14="http://schemas.microsoft.com/office/drawing/2010/main" val="0"/>
              </a:ext>
            </a:extLst>
          </a:blip>
          <a:srcRect b="23483"/>
          <a:stretch/>
        </p:blipFill>
        <p:spPr>
          <a:xfrm>
            <a:off x="5940460" y="3167861"/>
            <a:ext cx="1678367" cy="3247228"/>
          </a:xfrm>
          <a:prstGeom prst="rect">
            <a:avLst/>
          </a:prstGeom>
        </p:spPr>
      </p:pic>
      <p:sp>
        <p:nvSpPr>
          <p:cNvPr id="22" name="Cloud Callout 21"/>
          <p:cNvSpPr/>
          <p:nvPr/>
        </p:nvSpPr>
        <p:spPr>
          <a:xfrm>
            <a:off x="4308273" y="513795"/>
            <a:ext cx="3517598" cy="2136416"/>
          </a:xfrm>
          <a:prstGeom prst="cloudCallout">
            <a:avLst>
              <a:gd name="adj1" fmla="val -12617"/>
              <a:gd name="adj2" fmla="val 84891"/>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Cloud Callout 30"/>
          <p:cNvSpPr/>
          <p:nvPr/>
        </p:nvSpPr>
        <p:spPr>
          <a:xfrm>
            <a:off x="4315546" y="513795"/>
            <a:ext cx="3517598" cy="2136416"/>
          </a:xfrm>
          <a:prstGeom prst="cloudCallout">
            <a:avLst>
              <a:gd name="adj1" fmla="val 4342"/>
              <a:gd name="adj2" fmla="val 87256"/>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64007" y="829149"/>
            <a:ext cx="2020677" cy="1428852"/>
          </a:xfrm>
          <a:prstGeom prst="rect">
            <a:avLst/>
          </a:prstGeom>
        </p:spPr>
      </p:pic>
      <p:sp>
        <p:nvSpPr>
          <p:cNvPr id="14" name="Speech Bubble">
            <a:extLst>
              <a:ext uri="{FF2B5EF4-FFF2-40B4-BE49-F238E27FC236}">
                <a16:creationId xmlns:a16="http://schemas.microsoft.com/office/drawing/2014/main" id="{B0288A3D-4903-446A-9F9F-C5E99AF2DE15}"/>
              </a:ext>
            </a:extLst>
          </p:cNvPr>
          <p:cNvSpPr/>
          <p:nvPr/>
        </p:nvSpPr>
        <p:spPr>
          <a:xfrm>
            <a:off x="3042106" y="4589499"/>
            <a:ext cx="6093130" cy="1009406"/>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Twinkl" pitchFamily="50" charset="0"/>
              </a:rPr>
              <a:t>Can </a:t>
            </a:r>
            <a:r>
              <a:rPr lang="en-GB" sz="3200" dirty="0">
                <a:solidFill>
                  <a:srgbClr val="FF0000"/>
                </a:solidFill>
                <a:latin typeface="Twinkl" pitchFamily="50" charset="0"/>
              </a:rPr>
              <a:t>we</a:t>
            </a:r>
            <a:r>
              <a:rPr lang="en-GB" sz="3200" dirty="0">
                <a:solidFill>
                  <a:schemeClr val="tx1"/>
                </a:solidFill>
                <a:latin typeface="Twinkl" pitchFamily="50" charset="0"/>
              </a:rPr>
              <a:t> go to this park?</a:t>
            </a:r>
          </a:p>
        </p:txBody>
      </p:sp>
      <p:grpSp>
        <p:nvGrpSpPr>
          <p:cNvPr id="38" name="Group 37"/>
          <p:cNvGrpSpPr/>
          <p:nvPr/>
        </p:nvGrpSpPr>
        <p:grpSpPr>
          <a:xfrm>
            <a:off x="8438614" y="5634499"/>
            <a:ext cx="1545814" cy="666750"/>
            <a:chOff x="6914614" y="5505908"/>
            <a:chExt cx="1545814" cy="666750"/>
          </a:xfrm>
        </p:grpSpPr>
        <p:sp>
          <p:nvSpPr>
            <p:cNvPr id="39" name="Rectangle: Rounded Corners 18">
              <a:extLst>
                <a:ext uri="{FF2B5EF4-FFF2-40B4-BE49-F238E27FC236}">
                  <a16:creationId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chemeClr val="accent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40" name="Picture 39">
              <a:extLst>
                <a:ext uri="{FF2B5EF4-FFF2-40B4-BE49-F238E27FC236}">
                  <a16:creationId xmlns:a16="http://schemas.microsoft.com/office/drawing/2014/main" id="{2A1ED39E-F6F6-4A5E-8BCF-252811413D5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33" t="5001" b="64794"/>
            <a:stretch/>
          </p:blipFill>
          <p:spPr bwMode="auto">
            <a:xfrm>
              <a:off x="7740349" y="5505908"/>
              <a:ext cx="720079" cy="666750"/>
            </a:xfrm>
            <a:prstGeom prst="ellipse">
              <a:avLst/>
            </a:prstGeom>
            <a:solidFill>
              <a:schemeClr val="bg1"/>
            </a:solidFill>
            <a:ln w="57150">
              <a:solidFill>
                <a:schemeClr val="accent3"/>
              </a:solidFill>
            </a:ln>
          </p:spPr>
        </p:pic>
      </p:grpSp>
    </p:spTree>
    <p:extLst>
      <p:ext uri="{BB962C8B-B14F-4D97-AF65-F5344CB8AC3E}">
        <p14:creationId xmlns:p14="http://schemas.microsoft.com/office/powerpoint/2010/main" val="28730201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nextCondLst>
                <p:cond evt="onClick" delay="0">
                  <p:tgtEl>
                    <p:spTgt spid="38"/>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3B8B941-EDC4-F3CA-9752-41618A093D26}"/>
              </a:ext>
            </a:extLst>
          </p:cNvPr>
          <p:cNvSpPr txBox="1"/>
          <p:nvPr/>
        </p:nvSpPr>
        <p:spPr>
          <a:xfrm>
            <a:off x="391585" y="14763"/>
            <a:ext cx="6104466" cy="646331"/>
          </a:xfrm>
          <a:prstGeom prst="rect">
            <a:avLst/>
          </a:prstGeom>
          <a:noFill/>
        </p:spPr>
        <p:txBody>
          <a:bodyPr wrap="square">
            <a:spAutoFit/>
          </a:bodyPr>
          <a:lstStyle/>
          <a:p>
            <a:r>
              <a:rPr lang="en-GB" sz="3600" b="1" dirty="0">
                <a:latin typeface="Google Sans"/>
              </a:rPr>
              <a:t>Interactive videos and games</a:t>
            </a:r>
          </a:p>
        </p:txBody>
      </p:sp>
      <p:sp>
        <p:nvSpPr>
          <p:cNvPr id="7" name="TextBox 6">
            <a:extLst>
              <a:ext uri="{FF2B5EF4-FFF2-40B4-BE49-F238E27FC236}">
                <a16:creationId xmlns:a16="http://schemas.microsoft.com/office/drawing/2014/main" id="{6A037254-69FF-A4BB-5567-CC1C0DF3667D}"/>
              </a:ext>
            </a:extLst>
          </p:cNvPr>
          <p:cNvSpPr txBox="1"/>
          <p:nvPr/>
        </p:nvSpPr>
        <p:spPr>
          <a:xfrm>
            <a:off x="438151" y="1175162"/>
            <a:ext cx="6010276" cy="1754326"/>
          </a:xfrm>
          <a:prstGeom prst="rect">
            <a:avLst/>
          </a:prstGeom>
          <a:noFill/>
        </p:spPr>
        <p:txBody>
          <a:bodyPr wrap="square">
            <a:spAutoFit/>
          </a:bodyPr>
          <a:lstStyle/>
          <a:p>
            <a:pPr marL="285750" indent="-285750">
              <a:buFont typeface="Arial" panose="020B0604020202020204" pitchFamily="34" charset="0"/>
              <a:buChar char="•"/>
            </a:pPr>
            <a:r>
              <a:rPr lang="en-GB" b="1" i="0" dirty="0">
                <a:solidFill>
                  <a:srgbClr val="0A0A0A"/>
                </a:solidFill>
                <a:effectLst/>
                <a:latin typeface="Google Sans"/>
              </a:rPr>
              <a:t>What children watch can massively affect their education, positively and negatively. </a:t>
            </a:r>
          </a:p>
          <a:p>
            <a:pPr marL="285750" indent="-285750">
              <a:buFont typeface="Arial" panose="020B0604020202020204" pitchFamily="34" charset="0"/>
              <a:buChar char="•"/>
            </a:pPr>
            <a:r>
              <a:rPr lang="en-GB" b="1" dirty="0">
                <a:solidFill>
                  <a:srgbClr val="0A0A0A"/>
                </a:solidFill>
                <a:latin typeface="Google Sans"/>
              </a:rPr>
              <a:t>Americanisms</a:t>
            </a:r>
          </a:p>
          <a:p>
            <a:pPr marL="285750" indent="-285750">
              <a:buFont typeface="Arial" panose="020B0604020202020204" pitchFamily="34" charset="0"/>
              <a:buChar char="•"/>
            </a:pPr>
            <a:r>
              <a:rPr lang="en-GB" b="1" i="0" dirty="0">
                <a:solidFill>
                  <a:srgbClr val="0A0A0A"/>
                </a:solidFill>
                <a:effectLst/>
                <a:latin typeface="Google Sans"/>
              </a:rPr>
              <a:t>Accuracy </a:t>
            </a:r>
            <a:r>
              <a:rPr lang="en-GB" b="1" dirty="0">
                <a:solidFill>
                  <a:srgbClr val="0A0A0A"/>
                </a:solidFill>
                <a:latin typeface="Google Sans"/>
              </a:rPr>
              <a:t>of media e.g. </a:t>
            </a:r>
          </a:p>
          <a:p>
            <a:pPr marL="285750" indent="-285750">
              <a:buFont typeface="Arial" panose="020B0604020202020204" pitchFamily="34" charset="0"/>
              <a:buChar char="•"/>
            </a:pPr>
            <a:r>
              <a:rPr lang="en-GB" b="1" i="0" dirty="0">
                <a:solidFill>
                  <a:srgbClr val="0A0A0A"/>
                </a:solidFill>
                <a:effectLst/>
                <a:latin typeface="Google Sans"/>
              </a:rPr>
              <a:t>Media can be supportive with learning </a:t>
            </a:r>
            <a:r>
              <a:rPr lang="en-GB" b="1" i="0" u="sng" dirty="0">
                <a:solidFill>
                  <a:srgbClr val="0A0A0A"/>
                </a:solidFill>
                <a:effectLst/>
                <a:latin typeface="Google Sans"/>
              </a:rPr>
              <a:t>when monitored. </a:t>
            </a:r>
          </a:p>
          <a:p>
            <a:pPr marL="285750" indent="-285750">
              <a:buFont typeface="Arial" panose="020B0604020202020204" pitchFamily="34" charset="0"/>
              <a:buChar char="•"/>
            </a:pPr>
            <a:endParaRPr lang="en-GB" dirty="0"/>
          </a:p>
        </p:txBody>
      </p:sp>
      <p:sp>
        <p:nvSpPr>
          <p:cNvPr id="9" name="TextBox 8">
            <a:extLst>
              <a:ext uri="{FF2B5EF4-FFF2-40B4-BE49-F238E27FC236}">
                <a16:creationId xmlns:a16="http://schemas.microsoft.com/office/drawing/2014/main" id="{432E5799-00A0-AFA6-D2E3-B15B2321A784}"/>
              </a:ext>
            </a:extLst>
          </p:cNvPr>
          <p:cNvSpPr txBox="1"/>
          <p:nvPr/>
        </p:nvSpPr>
        <p:spPr>
          <a:xfrm>
            <a:off x="438151" y="2815715"/>
            <a:ext cx="6105524" cy="646331"/>
          </a:xfrm>
          <a:prstGeom prst="rect">
            <a:avLst/>
          </a:prstGeom>
          <a:noFill/>
        </p:spPr>
        <p:txBody>
          <a:bodyPr wrap="square">
            <a:spAutoFit/>
          </a:bodyPr>
          <a:lstStyle/>
          <a:p>
            <a:r>
              <a:rPr lang="en-GB" sz="3600" b="1" dirty="0">
                <a:latin typeface="Google Sans"/>
              </a:rPr>
              <a:t>Screen time</a:t>
            </a:r>
            <a:endParaRPr lang="en-GB" sz="3600" dirty="0"/>
          </a:p>
        </p:txBody>
      </p:sp>
      <p:sp>
        <p:nvSpPr>
          <p:cNvPr id="11" name="TextBox 10">
            <a:extLst>
              <a:ext uri="{FF2B5EF4-FFF2-40B4-BE49-F238E27FC236}">
                <a16:creationId xmlns:a16="http://schemas.microsoft.com/office/drawing/2014/main" id="{F36C8F34-5CDE-E1BF-ED4C-C4D840119252}"/>
              </a:ext>
            </a:extLst>
          </p:cNvPr>
          <p:cNvSpPr txBox="1"/>
          <p:nvPr/>
        </p:nvSpPr>
        <p:spPr>
          <a:xfrm>
            <a:off x="438151" y="3443556"/>
            <a:ext cx="11630026" cy="3693319"/>
          </a:xfrm>
          <a:prstGeom prst="rect">
            <a:avLst/>
          </a:prstGeom>
          <a:noFill/>
        </p:spPr>
        <p:txBody>
          <a:bodyPr wrap="square">
            <a:spAutoFit/>
          </a:bodyPr>
          <a:lstStyle/>
          <a:p>
            <a:pPr marL="285750" indent="-285750">
              <a:buFont typeface="Arial" panose="020B0604020202020204" pitchFamily="34" charset="0"/>
              <a:buChar char="•"/>
            </a:pPr>
            <a:r>
              <a:rPr lang="en-GB" b="1" i="0" dirty="0">
                <a:solidFill>
                  <a:srgbClr val="0A0A0A"/>
                </a:solidFill>
                <a:effectLst/>
                <a:latin typeface="Google Sans"/>
              </a:rPr>
              <a:t>Device Ownership:</a:t>
            </a:r>
            <a:r>
              <a:rPr lang="en-GB" b="0" i="0" dirty="0">
                <a:solidFill>
                  <a:srgbClr val="0A0A0A"/>
                </a:solidFill>
                <a:effectLst/>
                <a:latin typeface="Google Sans"/>
              </a:rPr>
              <a:t> Over half (58%) of children have their own tablet by age four</a:t>
            </a:r>
          </a:p>
          <a:p>
            <a:pPr marL="285750" indent="-285750">
              <a:buFont typeface="Arial" panose="020B0604020202020204" pitchFamily="34" charset="0"/>
              <a:buChar char="•"/>
            </a:pPr>
            <a:r>
              <a:rPr lang="en-GB" b="0" i="0" dirty="0">
                <a:solidFill>
                  <a:srgbClr val="0A0A0A"/>
                </a:solidFill>
                <a:effectLst/>
                <a:latin typeface="Google Sans"/>
              </a:rPr>
              <a:t>Excessive screen time in this age group is linked to issues like </a:t>
            </a:r>
            <a:r>
              <a:rPr lang="en-GB" b="1" i="0" dirty="0">
                <a:solidFill>
                  <a:srgbClr val="0A0A0A"/>
                </a:solidFill>
                <a:effectLst/>
                <a:latin typeface="Google Sans"/>
              </a:rPr>
              <a:t>reduced</a:t>
            </a:r>
            <a:r>
              <a:rPr lang="en-GB" b="0" i="0" dirty="0">
                <a:solidFill>
                  <a:srgbClr val="0A0A0A"/>
                </a:solidFill>
                <a:effectLst/>
                <a:latin typeface="Google Sans"/>
              </a:rPr>
              <a:t> </a:t>
            </a:r>
            <a:r>
              <a:rPr lang="en-GB" b="1" i="0" dirty="0">
                <a:solidFill>
                  <a:srgbClr val="0A0A0A"/>
                </a:solidFill>
                <a:effectLst/>
                <a:latin typeface="Google Sans"/>
              </a:rPr>
              <a:t>core strength</a:t>
            </a:r>
            <a:r>
              <a:rPr lang="en-GB" b="0" i="0" dirty="0">
                <a:solidFill>
                  <a:srgbClr val="0A0A0A"/>
                </a:solidFill>
                <a:effectLst/>
                <a:latin typeface="Google Sans"/>
              </a:rPr>
              <a:t>, potential for </a:t>
            </a:r>
            <a:r>
              <a:rPr lang="en-GB" b="1" i="0" dirty="0">
                <a:solidFill>
                  <a:srgbClr val="0A0A0A"/>
                </a:solidFill>
                <a:effectLst/>
                <a:latin typeface="Google Sans"/>
              </a:rPr>
              <a:t>anger/frustration</a:t>
            </a:r>
            <a:r>
              <a:rPr lang="en-GB" b="0" i="0" dirty="0">
                <a:solidFill>
                  <a:srgbClr val="0A0A0A"/>
                </a:solidFill>
                <a:effectLst/>
                <a:latin typeface="Google Sans"/>
              </a:rPr>
              <a:t>, </a:t>
            </a:r>
            <a:r>
              <a:rPr lang="en-GB" b="1" i="0" dirty="0">
                <a:solidFill>
                  <a:srgbClr val="0A0A0A"/>
                </a:solidFill>
                <a:effectLst/>
                <a:latin typeface="Google Sans"/>
              </a:rPr>
              <a:t>lack of patience </a:t>
            </a:r>
            <a:r>
              <a:rPr lang="en-GB" b="0" i="0" dirty="0">
                <a:solidFill>
                  <a:srgbClr val="0A0A0A"/>
                </a:solidFill>
                <a:effectLst/>
                <a:latin typeface="Google Sans"/>
              </a:rPr>
              <a:t>when devices are removed, </a:t>
            </a:r>
            <a:r>
              <a:rPr lang="en-GB" b="1" i="0" dirty="0">
                <a:solidFill>
                  <a:srgbClr val="0A0A0A"/>
                </a:solidFill>
                <a:effectLst/>
                <a:latin typeface="Google Sans"/>
              </a:rPr>
              <a:t>poorer sleep </a:t>
            </a:r>
            <a:r>
              <a:rPr lang="en-GB" b="0" i="0" dirty="0">
                <a:solidFill>
                  <a:srgbClr val="0A0A0A"/>
                </a:solidFill>
                <a:effectLst/>
                <a:latin typeface="Google Sans"/>
              </a:rPr>
              <a:t>and </a:t>
            </a:r>
            <a:r>
              <a:rPr lang="en-GB" b="1" i="0" dirty="0">
                <a:solidFill>
                  <a:srgbClr val="0A0A0A"/>
                </a:solidFill>
                <a:effectLst/>
                <a:latin typeface="Google Sans"/>
              </a:rPr>
              <a:t>higher BMI. </a:t>
            </a:r>
          </a:p>
          <a:p>
            <a:pPr marL="285750" indent="-285750">
              <a:buFont typeface="Arial" panose="020B0604020202020204" pitchFamily="34" charset="0"/>
              <a:buChar char="•"/>
            </a:pPr>
            <a:r>
              <a:rPr lang="en-GB" b="1" dirty="0">
                <a:solidFill>
                  <a:srgbClr val="0A0A0A"/>
                </a:solidFill>
                <a:latin typeface="Google Sans"/>
              </a:rPr>
              <a:t>Sleep routine</a:t>
            </a:r>
          </a:p>
          <a:p>
            <a:pPr marL="285750" indent="-285750">
              <a:buFont typeface="Arial" panose="020B0604020202020204" pitchFamily="34" charset="0"/>
              <a:buChar char="•"/>
            </a:pPr>
            <a:r>
              <a:rPr lang="en-GB" b="0" i="0" dirty="0">
                <a:solidFill>
                  <a:schemeClr val="bg1"/>
                </a:solidFill>
                <a:effectLst/>
                <a:latin typeface="Segoe Sans"/>
              </a:rPr>
              <a:t>Imagination is shrinking and attention is thinning</a:t>
            </a:r>
            <a:r>
              <a:rPr lang="en-GB" b="0" i="0" dirty="0">
                <a:solidFill>
                  <a:srgbClr val="424242"/>
                </a:solidFill>
                <a:effectLst/>
                <a:latin typeface="Segoe Sans"/>
              </a:rPr>
              <a:t>. </a:t>
            </a:r>
          </a:p>
          <a:p>
            <a:pPr marL="285750" indent="-285750">
              <a:buFont typeface="Arial" panose="020B0604020202020204" pitchFamily="34" charset="0"/>
              <a:buChar char="•"/>
            </a:pPr>
            <a:r>
              <a:rPr lang="en-GB" b="0" i="0" dirty="0">
                <a:solidFill>
                  <a:schemeClr val="bg1"/>
                </a:solidFill>
                <a:effectLst/>
                <a:latin typeface="Segoe Sans"/>
              </a:rPr>
              <a:t>Neuroscience shows that screen hit the reward system hard. Dopamine spikes during fact paced digital play are up to 400% higher than during imaginative play. This rewires what the brain finds exciting and therefore real life starts to feel slow</a:t>
            </a:r>
            <a:r>
              <a:rPr lang="en-GB" dirty="0">
                <a:solidFill>
                  <a:schemeClr val="bg1"/>
                </a:solidFill>
                <a:latin typeface="Segoe Sans"/>
              </a:rPr>
              <a:t>.</a:t>
            </a:r>
          </a:p>
          <a:p>
            <a:pPr marL="285750" indent="-285750">
              <a:buFont typeface="Arial" panose="020B0604020202020204" pitchFamily="34" charset="0"/>
              <a:buChar char="•"/>
            </a:pPr>
            <a:r>
              <a:rPr lang="en-GB" b="0" i="0" dirty="0">
                <a:solidFill>
                  <a:schemeClr val="bg1"/>
                </a:solidFill>
                <a:effectLst/>
                <a:latin typeface="Segoe Sans"/>
              </a:rPr>
              <a:t>Children are </a:t>
            </a:r>
            <a:r>
              <a:rPr lang="en-GB" b="1" i="0" dirty="0">
                <a:solidFill>
                  <a:schemeClr val="bg1"/>
                </a:solidFill>
                <a:effectLst/>
                <a:latin typeface="Segoe Sans"/>
              </a:rPr>
              <a:t>losing the ability to tolerate boredom</a:t>
            </a:r>
            <a:r>
              <a:rPr lang="en-GB" b="0" i="0" dirty="0">
                <a:solidFill>
                  <a:schemeClr val="bg1"/>
                </a:solidFill>
                <a:effectLst/>
                <a:latin typeface="Segoe Sans"/>
              </a:rPr>
              <a:t>.</a:t>
            </a:r>
          </a:p>
          <a:p>
            <a:pPr marL="285750" indent="-285750">
              <a:buFont typeface="Arial" panose="020B0604020202020204" pitchFamily="34" charset="0"/>
              <a:buChar char="•"/>
            </a:pPr>
            <a:r>
              <a:rPr lang="en-GB" b="0" i="0" dirty="0">
                <a:solidFill>
                  <a:schemeClr val="bg1"/>
                </a:solidFill>
                <a:effectLst/>
                <a:latin typeface="Segoe Sans"/>
              </a:rPr>
              <a:t>Tablets keep children </a:t>
            </a:r>
            <a:r>
              <a:rPr lang="en-GB" b="1" i="0" dirty="0">
                <a:solidFill>
                  <a:schemeClr val="bg1"/>
                </a:solidFill>
                <a:effectLst/>
                <a:latin typeface="Segoe Sans"/>
              </a:rPr>
              <a:t>quiet </a:t>
            </a:r>
            <a:r>
              <a:rPr lang="en-GB" b="0" i="0" dirty="0">
                <a:solidFill>
                  <a:schemeClr val="bg1"/>
                </a:solidFill>
                <a:effectLst/>
                <a:latin typeface="Segoe Sans"/>
              </a:rPr>
              <a:t>but they also keep children </a:t>
            </a:r>
            <a:r>
              <a:rPr lang="en-GB" b="1" i="0" dirty="0">
                <a:solidFill>
                  <a:schemeClr val="bg1"/>
                </a:solidFill>
                <a:effectLst/>
                <a:latin typeface="Segoe Sans"/>
              </a:rPr>
              <a:t>distant. </a:t>
            </a:r>
          </a:p>
          <a:p>
            <a:pPr marL="285750" indent="-285750">
              <a:buFont typeface="Arial" panose="020B0604020202020204" pitchFamily="34" charset="0"/>
              <a:buChar char="•"/>
            </a:pPr>
            <a:r>
              <a:rPr lang="en-GB" dirty="0">
                <a:solidFill>
                  <a:schemeClr val="bg1"/>
                </a:solidFill>
                <a:latin typeface="Segoe Sans"/>
              </a:rPr>
              <a:t>Core body strength is reduced due to body position during screen time</a:t>
            </a:r>
            <a:endParaRPr lang="en-GB" dirty="0">
              <a:solidFill>
                <a:schemeClr val="bg1"/>
              </a:solidFill>
              <a:latin typeface="Google Sans"/>
            </a:endParaRPr>
          </a:p>
          <a:p>
            <a:pPr marL="285750" indent="-285750">
              <a:buFont typeface="Arial" panose="020B0604020202020204" pitchFamily="34" charset="0"/>
              <a:buChar char="•"/>
            </a:pPr>
            <a:r>
              <a:rPr lang="en-GB" dirty="0">
                <a:solidFill>
                  <a:schemeClr val="bg1"/>
                </a:solidFill>
                <a:latin typeface="Google Sans"/>
              </a:rPr>
              <a:t>No more than one hour per day co-viewing with a parent or sibling</a:t>
            </a:r>
            <a:r>
              <a:rPr lang="en-GB" dirty="0">
                <a:solidFill>
                  <a:schemeClr val="bg1"/>
                </a:solidFill>
                <a:latin typeface="Arial" panose="020B0604020202020204" pitchFamily="34" charset="0"/>
              </a:rPr>
              <a:t>.</a:t>
            </a:r>
          </a:p>
          <a:p>
            <a:pPr marL="285750" indent="-285750">
              <a:buFont typeface="Arial" panose="020B0604020202020204" pitchFamily="34" charset="0"/>
              <a:buChar char="•"/>
            </a:pPr>
            <a:endParaRPr lang="en-GB" b="1" dirty="0">
              <a:solidFill>
                <a:schemeClr val="bg1"/>
              </a:solidFill>
              <a:latin typeface="Arial" panose="020B0604020202020204" pitchFamily="34" charset="0"/>
            </a:endParaRPr>
          </a:p>
        </p:txBody>
      </p:sp>
      <p:pic>
        <p:nvPicPr>
          <p:cNvPr id="5122" name="Picture 2" descr="Technology and Your Child's Developing Brain - Schreiber Center for  Pediatric Development">
            <a:extLst>
              <a:ext uri="{FF2B5EF4-FFF2-40B4-BE49-F238E27FC236}">
                <a16:creationId xmlns:a16="http://schemas.microsoft.com/office/drawing/2014/main" id="{AF06EFB3-372D-0191-A3E4-BED294CA05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1" y="150019"/>
            <a:ext cx="4371974" cy="32789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E3DCABC-7173-C522-00AD-69679184342F}"/>
              </a:ext>
            </a:extLst>
          </p:cNvPr>
          <p:cNvSpPr txBox="1"/>
          <p:nvPr/>
        </p:nvSpPr>
        <p:spPr>
          <a:xfrm>
            <a:off x="438151" y="3328140"/>
            <a:ext cx="3148013" cy="230832"/>
          </a:xfrm>
          <a:prstGeom prst="rect">
            <a:avLst/>
          </a:prstGeom>
          <a:noFill/>
        </p:spPr>
        <p:txBody>
          <a:bodyPr wrap="square">
            <a:spAutoFit/>
          </a:bodyPr>
          <a:lstStyle/>
          <a:p>
            <a:r>
              <a:rPr lang="en-GB" sz="900" dirty="0"/>
              <a:t>https://www.youtube.com/watch?v=GGBgf8dcgyY</a:t>
            </a:r>
          </a:p>
        </p:txBody>
      </p:sp>
    </p:spTree>
    <p:extLst>
      <p:ext uri="{BB962C8B-B14F-4D97-AF65-F5344CB8AC3E}">
        <p14:creationId xmlns:p14="http://schemas.microsoft.com/office/powerpoint/2010/main" val="3142879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CE15FEA-9C79-D759-29F8-A78FDF0EAC2D}"/>
              </a:ext>
            </a:extLst>
          </p:cNvPr>
          <p:cNvSpPr txBox="1"/>
          <p:nvPr/>
        </p:nvSpPr>
        <p:spPr>
          <a:xfrm>
            <a:off x="190500" y="357201"/>
            <a:ext cx="7829550" cy="584775"/>
          </a:xfrm>
          <a:prstGeom prst="rect">
            <a:avLst/>
          </a:prstGeom>
          <a:noFill/>
        </p:spPr>
        <p:txBody>
          <a:bodyPr wrap="square">
            <a:spAutoFit/>
          </a:bodyPr>
          <a:lstStyle/>
          <a:p>
            <a:r>
              <a:rPr lang="en-GB" sz="3200" b="1" dirty="0">
                <a:latin typeface="Google Sans"/>
              </a:rPr>
              <a:t>Family times &amp; verbal communication</a:t>
            </a:r>
          </a:p>
        </p:txBody>
      </p:sp>
      <p:sp>
        <p:nvSpPr>
          <p:cNvPr id="7" name="TextBox 6">
            <a:extLst>
              <a:ext uri="{FF2B5EF4-FFF2-40B4-BE49-F238E27FC236}">
                <a16:creationId xmlns:a16="http://schemas.microsoft.com/office/drawing/2014/main" id="{2A9D7AD4-F210-BE11-0AF1-B5A988404003}"/>
              </a:ext>
            </a:extLst>
          </p:cNvPr>
          <p:cNvSpPr txBox="1"/>
          <p:nvPr/>
        </p:nvSpPr>
        <p:spPr>
          <a:xfrm>
            <a:off x="190500" y="941976"/>
            <a:ext cx="7124701" cy="3970318"/>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latin typeface="Arial" panose="020B0604020202020204" pitchFamily="34" charset="0"/>
              </a:rPr>
              <a:t>Importance of conversation – car journeys, walks to park, meal-times, collecting from school. </a:t>
            </a:r>
          </a:p>
          <a:p>
            <a:pPr marL="285750" indent="-285750">
              <a:buFont typeface="Arial" panose="020B0604020202020204" pitchFamily="34" charset="0"/>
              <a:buChar char="•"/>
            </a:pPr>
            <a:r>
              <a:rPr lang="en-GB" dirty="0">
                <a:solidFill>
                  <a:schemeClr val="bg1"/>
                </a:solidFill>
                <a:latin typeface="Arial" panose="020B0604020202020204" pitchFamily="34" charset="0"/>
              </a:rPr>
              <a:t>No quizzing – conversations can happen more easily when not asking lots of questions </a:t>
            </a:r>
            <a:r>
              <a:rPr lang="en-GB" dirty="0" err="1">
                <a:solidFill>
                  <a:schemeClr val="bg1"/>
                </a:solidFill>
                <a:latin typeface="Arial" panose="020B0604020202020204" pitchFamily="34" charset="0"/>
              </a:rPr>
              <a:t>eg</a:t>
            </a:r>
            <a:r>
              <a:rPr lang="en-GB" dirty="0">
                <a:solidFill>
                  <a:schemeClr val="bg1"/>
                </a:solidFill>
                <a:latin typeface="Arial" panose="020B0604020202020204" pitchFamily="34" charset="0"/>
              </a:rPr>
              <a:t> bathtime, reading books, singing</a:t>
            </a:r>
          </a:p>
          <a:p>
            <a:pPr marL="285750" indent="-285750">
              <a:buFont typeface="Arial" panose="020B0604020202020204" pitchFamily="34" charset="0"/>
              <a:buChar char="•"/>
            </a:pPr>
            <a:r>
              <a:rPr lang="en-GB" dirty="0">
                <a:solidFill>
                  <a:schemeClr val="bg1"/>
                </a:solidFill>
                <a:latin typeface="Arial" panose="020B0604020202020204" pitchFamily="34" charset="0"/>
              </a:rPr>
              <a:t>Verbal communication – social cues/phones/modelling</a:t>
            </a:r>
          </a:p>
          <a:p>
            <a:pPr marL="285750" indent="-285750">
              <a:buFont typeface="Arial" panose="020B0604020202020204" pitchFamily="34" charset="0"/>
              <a:buChar char="•"/>
            </a:pPr>
            <a:r>
              <a:rPr lang="en-GB" dirty="0">
                <a:solidFill>
                  <a:schemeClr val="bg1"/>
                </a:solidFill>
                <a:latin typeface="Arial" panose="020B0604020202020204" pitchFamily="34" charset="0"/>
              </a:rPr>
              <a:t>Background noise – easy to keep technology on which stops conversations</a:t>
            </a:r>
          </a:p>
          <a:p>
            <a:pPr marL="285750" indent="-285750">
              <a:buFont typeface="Arial" panose="020B0604020202020204" pitchFamily="34" charset="0"/>
              <a:buChar char="•"/>
            </a:pPr>
            <a:r>
              <a:rPr lang="en-GB" dirty="0">
                <a:solidFill>
                  <a:schemeClr val="bg1"/>
                </a:solidFill>
                <a:latin typeface="Arial" panose="020B0604020202020204" pitchFamily="34" charset="0"/>
              </a:rPr>
              <a:t>Sharing stories increases a child's vocabulary – 5minutes a day</a:t>
            </a:r>
          </a:p>
          <a:p>
            <a:endParaRPr lang="en-GB" dirty="0">
              <a:solidFill>
                <a:schemeClr val="bg1"/>
              </a:solidFill>
              <a:latin typeface="Arial" panose="020B0604020202020204" pitchFamily="34" charset="0"/>
            </a:endParaRPr>
          </a:p>
          <a:p>
            <a:pPr marL="285750" indent="-285750">
              <a:buFont typeface="Arial" panose="020B0604020202020204" pitchFamily="34" charset="0"/>
              <a:buChar char="•"/>
            </a:pPr>
            <a:r>
              <a:rPr lang="en-GB" b="1" dirty="0">
                <a:solidFill>
                  <a:srgbClr val="000000"/>
                </a:solidFill>
                <a:latin typeface="Poppins" panose="00000500000000000000" pitchFamily="2" charset="0"/>
              </a:rPr>
              <a:t>Video: Sounds, rhymes and words wherever you are</a:t>
            </a:r>
          </a:p>
          <a:p>
            <a:r>
              <a:rPr lang="en-GB" dirty="0">
                <a:hlinkClick r:id="rId3"/>
              </a:rPr>
              <a:t>Phonics play: How rhymes can help children's understanding of language - BBC Tiny Happy People</a:t>
            </a:r>
            <a:endParaRPr lang="en-GB" b="1" dirty="0">
              <a:solidFill>
                <a:srgbClr val="000000"/>
              </a:solidFill>
              <a:latin typeface="Poppins" panose="00000500000000000000" pitchFamily="2" charset="0"/>
            </a:endParaRPr>
          </a:p>
          <a:p>
            <a:endParaRPr lang="en-GB" dirty="0"/>
          </a:p>
          <a:p>
            <a:endParaRPr lang="en-GB" dirty="0">
              <a:solidFill>
                <a:schemeClr val="bg1"/>
              </a:solidFill>
            </a:endParaRPr>
          </a:p>
        </p:txBody>
      </p:sp>
      <p:pic>
        <p:nvPicPr>
          <p:cNvPr id="6146" name="Picture 2" descr="Spending Quality Family Time Together">
            <a:extLst>
              <a:ext uri="{FF2B5EF4-FFF2-40B4-BE49-F238E27FC236}">
                <a16:creationId xmlns:a16="http://schemas.microsoft.com/office/drawing/2014/main" id="{66CE763A-8808-05CB-7E8D-B4E9A87C14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1530" y="4187374"/>
            <a:ext cx="3606297" cy="239458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7443423" y="1312910"/>
            <a:ext cx="4512259" cy="4578557"/>
          </a:xfrm>
          <a:prstGeom prst="rect">
            <a:avLst/>
          </a:prstGeom>
        </p:spPr>
      </p:pic>
    </p:spTree>
    <p:extLst>
      <p:ext uri="{BB962C8B-B14F-4D97-AF65-F5344CB8AC3E}">
        <p14:creationId xmlns:p14="http://schemas.microsoft.com/office/powerpoint/2010/main" val="2372021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046133" y="88129"/>
            <a:ext cx="3938019" cy="6524017"/>
          </a:xfrm>
          <a:prstGeom prst="rect">
            <a:avLst/>
          </a:prstGeom>
        </p:spPr>
      </p:pic>
      <p:pic>
        <p:nvPicPr>
          <p:cNvPr id="3" name="Picture 2"/>
          <p:cNvPicPr>
            <a:picLocks noChangeAspect="1"/>
          </p:cNvPicPr>
          <p:nvPr/>
        </p:nvPicPr>
        <p:blipFill>
          <a:blip r:embed="rId4"/>
          <a:stretch>
            <a:fillRect/>
          </a:stretch>
        </p:blipFill>
        <p:spPr>
          <a:xfrm>
            <a:off x="180345" y="88130"/>
            <a:ext cx="3865788" cy="6524017"/>
          </a:xfrm>
          <a:prstGeom prst="rect">
            <a:avLst/>
          </a:prstGeom>
        </p:spPr>
      </p:pic>
      <p:pic>
        <p:nvPicPr>
          <p:cNvPr id="4" name="Picture 3"/>
          <p:cNvPicPr>
            <a:picLocks noChangeAspect="1"/>
          </p:cNvPicPr>
          <p:nvPr/>
        </p:nvPicPr>
        <p:blipFill>
          <a:blip r:embed="rId5"/>
          <a:stretch>
            <a:fillRect/>
          </a:stretch>
        </p:blipFill>
        <p:spPr>
          <a:xfrm>
            <a:off x="7984152" y="88128"/>
            <a:ext cx="4076730" cy="6524018"/>
          </a:xfrm>
          <a:prstGeom prst="rect">
            <a:avLst/>
          </a:prstGeom>
        </p:spPr>
      </p:pic>
      <p:sp>
        <p:nvSpPr>
          <p:cNvPr id="5" name="Oval 4"/>
          <p:cNvSpPr/>
          <p:nvPr/>
        </p:nvSpPr>
        <p:spPr>
          <a:xfrm>
            <a:off x="250166" y="4209691"/>
            <a:ext cx="1846053" cy="44857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4118364" y="3347049"/>
            <a:ext cx="1946006" cy="48307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7984152" y="3631721"/>
            <a:ext cx="1918973" cy="50895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250166" y="4796287"/>
            <a:ext cx="1958196" cy="1052422"/>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4209691" y="4356340"/>
            <a:ext cx="1752316" cy="750498"/>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7984153" y="5106839"/>
            <a:ext cx="2065622" cy="629728"/>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208362" y="1492370"/>
            <a:ext cx="1699404" cy="457200"/>
          </a:xfrm>
          <a:prstGeom prst="ellipse">
            <a:avLst/>
          </a:pr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4115955" y="5106838"/>
            <a:ext cx="1948416" cy="741871"/>
          </a:xfrm>
          <a:prstGeom prst="ellipse">
            <a:avLst/>
          </a:pr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8117457" y="4658264"/>
            <a:ext cx="1785668" cy="560717"/>
          </a:xfrm>
          <a:prstGeom prst="ellipse">
            <a:avLst/>
          </a:pr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93364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760" y="61981"/>
            <a:ext cx="8534400" cy="1507067"/>
          </a:xfrm>
        </p:spPr>
        <p:txBody>
          <a:bodyPr/>
          <a:lstStyle/>
          <a:p>
            <a:r>
              <a:rPr lang="en-GB" b="1" u="sng" dirty="0">
                <a:latin typeface="Google Sans"/>
              </a:rPr>
              <a:t>How to help at home</a:t>
            </a:r>
          </a:p>
        </p:txBody>
      </p:sp>
      <p:sp>
        <p:nvSpPr>
          <p:cNvPr id="3" name="TextBox 2"/>
          <p:cNvSpPr txBox="1"/>
          <p:nvPr/>
        </p:nvSpPr>
        <p:spPr>
          <a:xfrm>
            <a:off x="517585" y="2018581"/>
            <a:ext cx="9773728" cy="4801314"/>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Google Sans"/>
              </a:rPr>
              <a:t>Give plenty of time for a child to initiate or respond (observe, wait and listen)</a:t>
            </a:r>
          </a:p>
          <a:p>
            <a:pPr marL="285750" indent="-285750">
              <a:buFont typeface="Arial" panose="020B0604020202020204" pitchFamily="34" charset="0"/>
              <a:buChar char="•"/>
            </a:pPr>
            <a:r>
              <a:rPr lang="en-GB" dirty="0">
                <a:latin typeface="Google Sans"/>
              </a:rPr>
              <a:t>Use simple sentences that are around one word longer than the child is saying</a:t>
            </a:r>
          </a:p>
          <a:p>
            <a:pPr marL="285750" indent="-285750">
              <a:buFont typeface="Arial" panose="020B0604020202020204" pitchFamily="34" charset="0"/>
              <a:buChar char="•"/>
            </a:pPr>
            <a:r>
              <a:rPr lang="en-GB" dirty="0">
                <a:latin typeface="Google Sans"/>
              </a:rPr>
              <a:t>Copy what your child is doing or saying. Build on it by adding one or two words to</a:t>
            </a:r>
          </a:p>
          <a:p>
            <a:r>
              <a:rPr lang="en-GB" dirty="0">
                <a:latin typeface="Google Sans"/>
              </a:rPr>
              <a:t>     their sentence, for example ‘car’ ‘yes, a red car’</a:t>
            </a:r>
          </a:p>
          <a:p>
            <a:pPr marL="285750" indent="-285750">
              <a:buFont typeface="Arial" panose="020B0604020202020204" pitchFamily="34" charset="0"/>
              <a:buChar char="•"/>
            </a:pPr>
            <a:r>
              <a:rPr lang="en-GB" dirty="0">
                <a:latin typeface="Google Sans"/>
              </a:rPr>
              <a:t>Don’t ask too many questions, use encouraging comments or open questions, like</a:t>
            </a:r>
          </a:p>
          <a:p>
            <a:pPr marL="285750" indent="-285750">
              <a:buFont typeface="Arial" panose="020B0604020202020204" pitchFamily="34" charset="0"/>
              <a:buChar char="•"/>
            </a:pPr>
            <a:r>
              <a:rPr lang="en-GB" dirty="0">
                <a:latin typeface="Google Sans"/>
              </a:rPr>
              <a:t>‘you like that‘ or ‘tell me about your day’</a:t>
            </a:r>
          </a:p>
          <a:p>
            <a:pPr marL="285750" indent="-285750">
              <a:buFont typeface="Arial" panose="020B0604020202020204" pitchFamily="34" charset="0"/>
              <a:buChar char="•"/>
            </a:pPr>
            <a:r>
              <a:rPr lang="en-GB" dirty="0">
                <a:latin typeface="Google Sans"/>
              </a:rPr>
              <a:t>Give alternative words with the same meaning e.g. big, large, massive</a:t>
            </a:r>
          </a:p>
          <a:p>
            <a:pPr marL="285750" indent="-285750">
              <a:buFont typeface="Arial" panose="020B0604020202020204" pitchFamily="34" charset="0"/>
              <a:buChar char="•"/>
            </a:pPr>
            <a:r>
              <a:rPr lang="en-GB" dirty="0">
                <a:latin typeface="Google Sans"/>
              </a:rPr>
              <a:t>Make time for communication every day – have a quiet time in the day where</a:t>
            </a:r>
          </a:p>
          <a:p>
            <a:r>
              <a:rPr lang="en-GB" dirty="0">
                <a:latin typeface="Google Sans"/>
              </a:rPr>
              <a:t>    distractions are minimised</a:t>
            </a:r>
          </a:p>
          <a:p>
            <a:pPr marL="285750" indent="-285750">
              <a:buFont typeface="Arial" panose="020B0604020202020204" pitchFamily="34" charset="0"/>
              <a:buChar char="•"/>
            </a:pPr>
            <a:r>
              <a:rPr lang="en-GB" dirty="0">
                <a:latin typeface="Google Sans"/>
              </a:rPr>
              <a:t>Get their full attention when you are talking to them</a:t>
            </a:r>
          </a:p>
          <a:p>
            <a:pPr marL="285750" indent="-285750">
              <a:buFont typeface="Arial" panose="020B0604020202020204" pitchFamily="34" charset="0"/>
              <a:buChar char="•"/>
            </a:pPr>
            <a:r>
              <a:rPr lang="en-GB" dirty="0">
                <a:latin typeface="Google Sans"/>
              </a:rPr>
              <a:t>Use everyday routines and activities to practise communication skills, times like bath</a:t>
            </a:r>
          </a:p>
          <a:p>
            <a:pPr marL="285750" indent="-285750">
              <a:buFont typeface="Arial" panose="020B0604020202020204" pitchFamily="34" charset="0"/>
              <a:buChar char="•"/>
            </a:pPr>
            <a:r>
              <a:rPr lang="en-GB" dirty="0">
                <a:latin typeface="Google Sans"/>
              </a:rPr>
              <a:t>time and mealtimes are great.</a:t>
            </a:r>
          </a:p>
          <a:p>
            <a:pPr marL="285750" indent="-285750">
              <a:buFont typeface="Arial" panose="020B0604020202020204" pitchFamily="34" charset="0"/>
              <a:buChar char="•"/>
            </a:pPr>
            <a:r>
              <a:rPr lang="en-GB" dirty="0">
                <a:latin typeface="Google Sans"/>
              </a:rPr>
              <a:t>Keep screen time to a minimum.</a:t>
            </a:r>
          </a:p>
          <a:p>
            <a:pPr marL="285750" indent="-285750">
              <a:buFont typeface="Arial" panose="020B0604020202020204" pitchFamily="34" charset="0"/>
              <a:buChar char="•"/>
            </a:pPr>
            <a:r>
              <a:rPr lang="en-GB" dirty="0">
                <a:latin typeface="Google Sans"/>
              </a:rPr>
              <a:t>Share a story every day </a:t>
            </a:r>
          </a:p>
          <a:p>
            <a:pPr marL="285750" indent="-285750">
              <a:buFont typeface="Arial" panose="020B0604020202020204" pitchFamily="34" charset="0"/>
              <a:buChar char="•"/>
            </a:pPr>
            <a:endParaRPr lang="en-GB" dirty="0">
              <a:latin typeface="Google Sans"/>
            </a:endParaRPr>
          </a:p>
          <a:p>
            <a:pPr marL="285750" indent="-285750">
              <a:buFont typeface="Arial" panose="020B0604020202020204" pitchFamily="34" charset="0"/>
              <a:buChar char="•"/>
            </a:pPr>
            <a:endParaRPr lang="en-GB" dirty="0">
              <a:latin typeface="Google Sans"/>
            </a:endParaRPr>
          </a:p>
          <a:p>
            <a:pPr marL="285750" indent="-285750">
              <a:buFont typeface="Arial" panose="020B0604020202020204" pitchFamily="34" charset="0"/>
              <a:buChar char="•"/>
            </a:pPr>
            <a:r>
              <a:rPr lang="en-GB" dirty="0">
                <a:latin typeface="Google Sans"/>
              </a:rPr>
              <a:t>Handouts </a:t>
            </a:r>
          </a:p>
        </p:txBody>
      </p:sp>
      <p:pic>
        <p:nvPicPr>
          <p:cNvPr id="5" name="Picture 4"/>
          <p:cNvPicPr>
            <a:picLocks noChangeAspect="1"/>
          </p:cNvPicPr>
          <p:nvPr/>
        </p:nvPicPr>
        <p:blipFill>
          <a:blip r:embed="rId3"/>
          <a:stretch>
            <a:fillRect/>
          </a:stretch>
        </p:blipFill>
        <p:spPr>
          <a:xfrm>
            <a:off x="9332433" y="275506"/>
            <a:ext cx="2619375" cy="2277913"/>
          </a:xfrm>
          <a:prstGeom prst="rect">
            <a:avLst/>
          </a:prstGeom>
        </p:spPr>
      </p:pic>
    </p:spTree>
    <p:extLst>
      <p:ext uri="{BB962C8B-B14F-4D97-AF65-F5344CB8AC3E}">
        <p14:creationId xmlns:p14="http://schemas.microsoft.com/office/powerpoint/2010/main" val="34069102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A6AE6F5-57E2-F031-E9B8-80A05C4E81E1}"/>
              </a:ext>
            </a:extLst>
          </p:cNvPr>
          <p:cNvSpPr txBox="1"/>
          <p:nvPr/>
        </p:nvSpPr>
        <p:spPr>
          <a:xfrm>
            <a:off x="442913" y="744259"/>
            <a:ext cx="6105525" cy="3970318"/>
          </a:xfrm>
          <a:prstGeom prst="rect">
            <a:avLst/>
          </a:prstGeom>
          <a:noFill/>
        </p:spPr>
        <p:txBody>
          <a:bodyPr wrap="square">
            <a:spAutoFit/>
          </a:bodyPr>
          <a:lstStyle/>
          <a:p>
            <a:pPr marR="0" lvl="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rgbClr val="0A0A0A"/>
                </a:solidFill>
                <a:effectLst/>
                <a:latin typeface="Google Sans"/>
              </a:rPr>
              <a:t>Strong speech and language skills are fundamental to overall development and life outcomes. </a:t>
            </a:r>
          </a:p>
          <a:p>
            <a:pPr marR="0" lvl="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dirty="0">
              <a:ln>
                <a:noFill/>
              </a:ln>
              <a:solidFill>
                <a:srgbClr val="0A0A0A"/>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rgbClr val="0A0A0A"/>
                </a:solidFill>
                <a:effectLst/>
                <a:latin typeface="Google Sans"/>
              </a:rPr>
              <a:t>Educational Attainment:</a:t>
            </a:r>
            <a:r>
              <a:rPr kumimoji="0" lang="en-US" altLang="en-US" sz="1800" b="0" i="0" u="none" strike="noStrike" cap="none" normalizeH="0" baseline="0" dirty="0">
                <a:ln>
                  <a:noFill/>
                </a:ln>
                <a:solidFill>
                  <a:srgbClr val="0A0A0A"/>
                </a:solidFill>
                <a:effectLst/>
                <a:latin typeface="Google Sans"/>
              </a:rPr>
              <a:t> Children with good language skills at age 5 are significantly more likely to reach the expected standard in English at the end of primary school than those who struggled.</a:t>
            </a:r>
          </a:p>
          <a:p>
            <a:pPr algn="l">
              <a:buFont typeface="Arial" panose="020B0604020202020204" pitchFamily="34" charset="0"/>
              <a:buChar char="•"/>
            </a:pPr>
            <a:r>
              <a:rPr lang="en-GB" b="1" i="0" dirty="0">
                <a:solidFill>
                  <a:srgbClr val="0A0A0A"/>
                </a:solidFill>
                <a:effectLst/>
                <a:latin typeface="Google Sans"/>
              </a:rPr>
              <a:t>Social and Emotional Well-being:</a:t>
            </a:r>
            <a:r>
              <a:rPr lang="en-GB" b="0" i="0" dirty="0">
                <a:solidFill>
                  <a:srgbClr val="0A0A0A"/>
                </a:solidFill>
                <a:effectLst/>
                <a:latin typeface="Google Sans"/>
              </a:rPr>
              <a:t> The ability to express thoughts, ideas, and feelings clearly is linked to improved self-esteem, better relationships, and enhanced quality of life.</a:t>
            </a:r>
          </a:p>
          <a:p>
            <a:pPr algn="l">
              <a:buFont typeface="Arial" panose="020B0604020202020204" pitchFamily="34" charset="0"/>
              <a:buChar char="•"/>
            </a:pPr>
            <a:r>
              <a:rPr lang="en-GB" b="1" i="0" dirty="0">
                <a:solidFill>
                  <a:srgbClr val="0A0A0A"/>
                </a:solidFill>
                <a:effectLst/>
                <a:latin typeface="Google Sans"/>
              </a:rPr>
              <a:t>School Readiness:</a:t>
            </a:r>
            <a:r>
              <a:rPr lang="en-GB" b="0" i="0" dirty="0">
                <a:solidFill>
                  <a:srgbClr val="0A0A0A"/>
                </a:solidFill>
                <a:effectLst/>
                <a:latin typeface="Google Sans"/>
              </a:rPr>
              <a:t> Strong early language skills are essential for children's readiness for school, enabling them to achieve their potential and improving their life chances. </a:t>
            </a:r>
          </a:p>
          <a:p>
            <a:pPr marL="0" marR="0" lvl="0" indent="0" algn="l" defTabSz="914400" rtl="0" eaLnBrk="0" fontAlgn="base" latinLnBrk="0" hangingPunct="0">
              <a:lnSpc>
                <a:spcPct val="100000"/>
              </a:lnSpc>
              <a:spcBef>
                <a:spcPct val="0"/>
              </a:spcBef>
              <a:spcAft>
                <a:spcPct val="0"/>
              </a:spcAft>
              <a:buClrTx/>
              <a:buSzTx/>
              <a:buFontTx/>
              <a:buChar char="•"/>
              <a:tabLst/>
            </a:pPr>
            <a:endParaRPr lang="en-GB" dirty="0"/>
          </a:p>
        </p:txBody>
      </p:sp>
      <p:sp>
        <p:nvSpPr>
          <p:cNvPr id="10" name="TextBox 9">
            <a:extLst>
              <a:ext uri="{FF2B5EF4-FFF2-40B4-BE49-F238E27FC236}">
                <a16:creationId xmlns:a16="http://schemas.microsoft.com/office/drawing/2014/main" id="{F3244CDF-3627-F6CF-0C84-0FBB08DE467B}"/>
              </a:ext>
            </a:extLst>
          </p:cNvPr>
          <p:cNvSpPr txBox="1"/>
          <p:nvPr/>
        </p:nvSpPr>
        <p:spPr>
          <a:xfrm>
            <a:off x="442913" y="272534"/>
            <a:ext cx="6105524"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effectLst/>
                <a:latin typeface="Google Sans"/>
              </a:rPr>
              <a:t>Benefits of Developed Speech and Language Skills</a:t>
            </a:r>
          </a:p>
        </p:txBody>
      </p:sp>
      <p:sp>
        <p:nvSpPr>
          <p:cNvPr id="11" name="TextBox 10">
            <a:extLst>
              <a:ext uri="{FF2B5EF4-FFF2-40B4-BE49-F238E27FC236}">
                <a16:creationId xmlns:a16="http://schemas.microsoft.com/office/drawing/2014/main" id="{8F784E22-D099-035D-8B09-D99ACE5BFBCE}"/>
              </a:ext>
            </a:extLst>
          </p:cNvPr>
          <p:cNvSpPr txBox="1"/>
          <p:nvPr/>
        </p:nvSpPr>
        <p:spPr>
          <a:xfrm>
            <a:off x="7748587" y="272534"/>
            <a:ext cx="4100513" cy="6194003"/>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rPr>
              <a:t>Useful websites:</a:t>
            </a:r>
          </a:p>
          <a:p>
            <a:pPr marL="0" marR="0" lvl="0" indent="0" algn="l" defTabSz="914400" rtl="0" eaLnBrk="0" fontAlgn="base" latinLnBrk="0" hangingPunct="0">
              <a:lnSpc>
                <a:spcPct val="100000"/>
              </a:lnSpc>
              <a:spcBef>
                <a:spcPct val="0"/>
              </a:spcBef>
              <a:spcAft>
                <a:spcPct val="0"/>
              </a:spcAft>
              <a:buClrTx/>
              <a:buSzTx/>
              <a:buFontTx/>
              <a:buNone/>
              <a:tabLst/>
            </a:pPr>
            <a:endParaRPr lang="en-GB" sz="1050" dirty="0">
              <a:latin typeface="Google Sans"/>
            </a:endParaRPr>
          </a:p>
          <a:p>
            <a:pPr algn="l" fontAlgn="base"/>
            <a:r>
              <a:rPr lang="en-GB" sz="1400" b="0" i="0" dirty="0">
                <a:solidFill>
                  <a:schemeClr val="bg1"/>
                </a:solidFill>
                <a:effectLst/>
                <a:latin typeface="Aptos" panose="020B0004020202020204" pitchFamily="34" charset="0"/>
                <a:hlinkClick r:id="rId3" tooltip="https://speechandlanguage.org.uk/about-us/news-and-blogs/screen-time/">
                  <a:extLst>
                    <a:ext uri="{A12FA001-AC4F-418D-AE19-62706E023703}">
                      <ahyp:hlinkClr xmlns:ahyp="http://schemas.microsoft.com/office/drawing/2018/hyperlinkcolor" val="tx"/>
                    </a:ext>
                  </a:extLst>
                </a:hlinkClick>
              </a:rPr>
              <a:t>https://speechandlanguage.org.uk/about-us/news-and-blogs/screen-time/</a:t>
            </a:r>
            <a:endParaRPr lang="en-GB" sz="1400" b="0" i="0" dirty="0">
              <a:solidFill>
                <a:schemeClr val="bg1"/>
              </a:solidFill>
              <a:effectLst/>
              <a:latin typeface="Aptos" panose="020B0004020202020204" pitchFamily="34" charset="0"/>
            </a:endParaRPr>
          </a:p>
          <a:p>
            <a:pPr algn="l" fontAlgn="base"/>
            <a:endParaRPr lang="en-GB" sz="1400" b="0" i="0" dirty="0">
              <a:solidFill>
                <a:schemeClr val="bg1"/>
              </a:solidFill>
              <a:effectLst/>
              <a:latin typeface="Aptos" panose="020B0004020202020204" pitchFamily="34" charset="0"/>
            </a:endParaRPr>
          </a:p>
          <a:p>
            <a:pPr algn="l" fontAlgn="base"/>
            <a:br>
              <a:rPr lang="en-GB" sz="1400" b="0" i="0" dirty="0">
                <a:solidFill>
                  <a:schemeClr val="bg1"/>
                </a:solidFill>
                <a:effectLst/>
                <a:latin typeface="Aptos" panose="020B0004020202020204" pitchFamily="34" charset="0"/>
              </a:rPr>
            </a:br>
            <a:endParaRPr lang="en-GB" sz="1400" b="0" i="0" dirty="0">
              <a:solidFill>
                <a:schemeClr val="bg1"/>
              </a:solidFill>
              <a:effectLst/>
              <a:latin typeface="Aptos" panose="020B0004020202020204" pitchFamily="34" charset="0"/>
            </a:endParaRPr>
          </a:p>
          <a:p>
            <a:pPr algn="l" fontAlgn="base"/>
            <a:r>
              <a:rPr lang="en-GB" sz="1400" b="0" i="0" dirty="0">
                <a:solidFill>
                  <a:schemeClr val="bg1"/>
                </a:solidFill>
                <a:effectLst/>
                <a:latin typeface="Aptos" panose="020B0004020202020204" pitchFamily="34" charset="0"/>
                <a:hlinkClick r:id="rId4" tooltip="https://speechandlanguage.org.uk/educators-and-professionals/ages-and-stages/3-4-years/">
                  <a:extLst>
                    <a:ext uri="{A12FA001-AC4F-418D-AE19-62706E023703}">
                      <ahyp:hlinkClr xmlns:ahyp="http://schemas.microsoft.com/office/drawing/2018/hyperlinkcolor" val="tx"/>
                    </a:ext>
                  </a:extLst>
                </a:hlinkClick>
              </a:rPr>
              <a:t>https://speechandlanguage.org.uk/educators-and-professionals/ages-and-stages/3-4-years/</a:t>
            </a:r>
            <a:endParaRPr lang="en-GB" sz="1400" b="0" i="0" dirty="0">
              <a:solidFill>
                <a:schemeClr val="bg1"/>
              </a:solidFill>
              <a:effectLst/>
              <a:latin typeface="Aptos" panose="020B0004020202020204" pitchFamily="34" charset="0"/>
            </a:endParaRPr>
          </a:p>
          <a:p>
            <a:pPr algn="l" fontAlgn="base"/>
            <a:br>
              <a:rPr lang="en-GB" sz="1400" b="0" i="0" dirty="0">
                <a:solidFill>
                  <a:schemeClr val="bg1"/>
                </a:solidFill>
                <a:effectLst/>
                <a:latin typeface="Aptos" panose="020B0004020202020204" pitchFamily="34" charset="0"/>
              </a:rPr>
            </a:br>
            <a:endParaRPr lang="en-GB" sz="1400" b="0" i="0" dirty="0">
              <a:solidFill>
                <a:schemeClr val="bg1"/>
              </a:solidFill>
              <a:effectLst/>
              <a:latin typeface="Aptos" panose="020B0004020202020204" pitchFamily="34" charset="0"/>
            </a:endParaRPr>
          </a:p>
          <a:p>
            <a:pPr algn="l" fontAlgn="base"/>
            <a:r>
              <a:rPr lang="en-GB" sz="1400" b="0" i="0" dirty="0">
                <a:solidFill>
                  <a:schemeClr val="bg1"/>
                </a:solidFill>
                <a:effectLst/>
                <a:latin typeface="Aptos" panose="020B0004020202020204" pitchFamily="34" charset="0"/>
                <a:hlinkClick r:id="rId5" tooltip="https://speechandlanguage.org.uk/educators-and-professionals/ages-and-stages/4-5-years/">
                  <a:extLst>
                    <a:ext uri="{A12FA001-AC4F-418D-AE19-62706E023703}">
                      <ahyp:hlinkClr xmlns:ahyp="http://schemas.microsoft.com/office/drawing/2018/hyperlinkcolor" val="tx"/>
                    </a:ext>
                  </a:extLst>
                </a:hlinkClick>
              </a:rPr>
              <a:t>https://speechandlanguage.org.uk/educators-and-professionals/ages-and-stages/4-5-years/</a:t>
            </a:r>
            <a:endParaRPr lang="en-GB" sz="1400" b="0" i="0" dirty="0">
              <a:solidFill>
                <a:schemeClr val="bg1"/>
              </a:solidFill>
              <a:effectLst/>
              <a:latin typeface="Aptos" panose="020B0004020202020204" pitchFamily="34" charset="0"/>
            </a:endParaRPr>
          </a:p>
          <a:p>
            <a:pPr algn="l" fontAlgn="base"/>
            <a:br>
              <a:rPr lang="en-GB" sz="1400" b="0" i="0" dirty="0">
                <a:solidFill>
                  <a:schemeClr val="bg1"/>
                </a:solidFill>
                <a:effectLst/>
                <a:latin typeface="Aptos" panose="020B0004020202020204" pitchFamily="34" charset="0"/>
              </a:rPr>
            </a:br>
            <a:endParaRPr lang="en-GB" sz="1400" b="0" i="0" dirty="0">
              <a:solidFill>
                <a:schemeClr val="bg1"/>
              </a:solidFill>
              <a:effectLst/>
              <a:latin typeface="Aptos" panose="020B0004020202020204" pitchFamily="34" charset="0"/>
            </a:endParaRPr>
          </a:p>
          <a:p>
            <a:pPr algn="l" fontAlgn="base"/>
            <a:r>
              <a:rPr lang="en-GB" sz="1400" b="0" i="0" dirty="0">
                <a:solidFill>
                  <a:schemeClr val="bg1"/>
                </a:solidFill>
                <a:effectLst/>
                <a:latin typeface="Aptos" panose="020B0004020202020204" pitchFamily="34" charset="0"/>
                <a:hlinkClick r:id="rId6" tooltip="https://www.nhs.uk/best-start-in-life/toddler/learning-to-talk/learning-conversations-and-telling-stories-3-to-5-years/#video-talk-to-each-other-when-out-and-about">
                  <a:extLst>
                    <a:ext uri="{A12FA001-AC4F-418D-AE19-62706E023703}">
                      <ahyp:hlinkClr xmlns:ahyp="http://schemas.microsoft.com/office/drawing/2018/hyperlinkcolor" val="tx"/>
                    </a:ext>
                  </a:extLst>
                </a:hlinkClick>
              </a:rPr>
              <a:t>https://www.nhs.uk/best-start-in-life/toddler/learning-to-talk/learning-conversations-and-telling-stories-3-to-5-years/#video-talk-to-each-other-when-out-and-about</a:t>
            </a:r>
            <a:endParaRPr lang="en-GB" sz="1400" b="0" i="0" dirty="0">
              <a:solidFill>
                <a:schemeClr val="bg1"/>
              </a:solidFill>
              <a:effectLst/>
              <a:latin typeface="Aptos" panose="020B0004020202020204" pitchFamily="34" charset="0"/>
            </a:endParaRPr>
          </a:p>
          <a:p>
            <a:pPr algn="l" fontAlgn="base"/>
            <a:br>
              <a:rPr lang="en-GB" sz="1400" b="0" i="0" dirty="0">
                <a:solidFill>
                  <a:schemeClr val="bg1"/>
                </a:solidFill>
                <a:effectLst/>
                <a:latin typeface="Aptos" panose="020B0004020202020204" pitchFamily="34" charset="0"/>
              </a:rPr>
            </a:br>
            <a:endParaRPr lang="en-GB" sz="1400" b="0" i="0" dirty="0">
              <a:solidFill>
                <a:schemeClr val="bg1"/>
              </a:solidFill>
              <a:effectLst/>
              <a:latin typeface="Aptos" panose="020B0004020202020204" pitchFamily="34" charset="0"/>
            </a:endParaRPr>
          </a:p>
          <a:p>
            <a:pPr algn="l" fontAlgn="base"/>
            <a:r>
              <a:rPr lang="en-GB" sz="1400" b="0" i="0" dirty="0">
                <a:solidFill>
                  <a:schemeClr val="bg1"/>
                </a:solidFill>
                <a:effectLst/>
                <a:latin typeface="Aptos" panose="020B0004020202020204" pitchFamily="34" charset="0"/>
                <a:hlinkClick r:id="rId7" tooltip="https://www.nhs.uk/best-start-in-life/toddler/learning-to-talk/learning-conversations-and-telling-stories-3-to-5-years/#Activities">
                  <a:extLst>
                    <a:ext uri="{A12FA001-AC4F-418D-AE19-62706E023703}">
                      <ahyp:hlinkClr xmlns:ahyp="http://schemas.microsoft.com/office/drawing/2018/hyperlinkcolor" val="tx"/>
                    </a:ext>
                  </a:extLst>
                </a:hlinkClick>
              </a:rPr>
              <a:t>https://www.nhs.uk/best-start-in-life/toddler/learning-to-talk/learning-conversations-and-telling-stories-3-to-5-years/#Activities</a:t>
            </a:r>
            <a:endParaRPr lang="en-GB" sz="1400" b="0" i="0" dirty="0">
              <a:solidFill>
                <a:schemeClr val="bg1"/>
              </a:solidFill>
              <a:effectLst/>
              <a:latin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400" b="0" i="0" dirty="0">
              <a:solidFill>
                <a:srgbClr val="0A0A0A"/>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GB" dirty="0"/>
          </a:p>
        </p:txBody>
      </p:sp>
      <p:pic>
        <p:nvPicPr>
          <p:cNvPr id="7170" name="Picture 2" descr="WRITING A GOOD SPEECH">
            <a:extLst>
              <a:ext uri="{FF2B5EF4-FFF2-40B4-BE49-F238E27FC236}">
                <a16:creationId xmlns:a16="http://schemas.microsoft.com/office/drawing/2014/main" id="{8B0B7EE1-70CF-96B1-AC0B-589E488200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57099" y="4903235"/>
            <a:ext cx="3559376" cy="1768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98630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6FA93B6D-1597-4D86-B6EB-52CA39D989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2CC082E-8DE3-449F-B604-FF5FA628FBDC}">
  <ds:schemaRefs>
    <ds:schemaRef ds:uri="http://schemas.microsoft.com/sharepoint/v3/contenttype/forms"/>
  </ds:schemaRefs>
</ds:datastoreItem>
</file>

<file path=customXml/itemProps3.xml><?xml version="1.0" encoding="utf-8"?>
<ds:datastoreItem xmlns:ds="http://schemas.openxmlformats.org/officeDocument/2006/customXml" ds:itemID="{DFE76448-B9B5-444F-ABF0-3E2949E5B924}">
  <ds:schemaRefs>
    <ds:schemaRef ds:uri="http://purl.org/dc/dcmitype/"/>
    <ds:schemaRef ds:uri="16c05727-aa75-4e4a-9b5f-8a80a1165891"/>
    <ds:schemaRef ds:uri="http://purl.org/dc/elements/1.1/"/>
    <ds:schemaRef ds:uri="http://purl.org/dc/terms/"/>
    <ds:schemaRef ds:uri="71af3243-3dd4-4a8d-8c0d-dd76da1f02a5"/>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Slice study design</Template>
  <TotalTime>287</TotalTime>
  <Words>1269</Words>
  <Application>Microsoft Office PowerPoint</Application>
  <PresentationFormat>Widescreen</PresentationFormat>
  <Paragraphs>180</Paragraphs>
  <Slides>20</Slides>
  <Notes>9</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20</vt:i4>
      </vt:variant>
    </vt:vector>
  </HeadingPairs>
  <TitlesOfParts>
    <vt:vector size="32" baseType="lpstr">
      <vt:lpstr>Google Sans</vt:lpstr>
      <vt:lpstr>Segoe Sans</vt:lpstr>
      <vt:lpstr>Twinkl SemiBold</vt:lpstr>
      <vt:lpstr>Aptos</vt:lpstr>
      <vt:lpstr>Arial</vt:lpstr>
      <vt:lpstr>Calibri</vt:lpstr>
      <vt:lpstr>Century Gothic</vt:lpstr>
      <vt:lpstr>Poppins</vt:lpstr>
      <vt:lpstr>Segoe UI</vt:lpstr>
      <vt:lpstr>Twinkl</vt:lpstr>
      <vt:lpstr>Wingdings 3</vt:lpstr>
      <vt:lpstr>Slice</vt:lpstr>
      <vt:lpstr>Speaking and listening parent workshop</vt:lpstr>
      <vt:lpstr>PowerPoint Presentation</vt:lpstr>
      <vt:lpstr>PowerPoint Presentation</vt:lpstr>
      <vt:lpstr>Pronunciation, modelling and phonics </vt:lpstr>
      <vt:lpstr>PowerPoint Presentation</vt:lpstr>
      <vt:lpstr>PowerPoint Presentation</vt:lpstr>
      <vt:lpstr>PowerPoint Presentation</vt:lpstr>
      <vt:lpstr>PowerPoint Presentation</vt:lpstr>
      <vt:lpstr>PowerPoint Presentation</vt:lpstr>
      <vt:lpstr>Action</vt:lpstr>
      <vt:lpstr>Write It, Feel 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help at home</vt:lpstr>
      <vt:lpstr>PowerPoint Presentation</vt:lpstr>
    </vt:vector>
  </TitlesOfParts>
  <Company>SMBC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Speaking and listening parent workshop</dc:title>
  <dc:creator>Sara Ashington</dc:creator>
  <cp:lastModifiedBy>Jill Dennis</cp:lastModifiedBy>
  <cp:revision>13</cp:revision>
  <dcterms:created xsi:type="dcterms:W3CDTF">2026-01-06T15:43:38Z</dcterms:created>
  <dcterms:modified xsi:type="dcterms:W3CDTF">2026-02-10T17:53:37Z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