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2" r:id="rId1"/>
  </p:sldMasterIdLst>
  <p:notesMasterIdLst>
    <p:notesMasterId r:id="rId17"/>
  </p:notesMasterIdLst>
  <p:handoutMasterIdLst>
    <p:handoutMasterId r:id="rId18"/>
  </p:handoutMasterIdLst>
  <p:sldIdLst>
    <p:sldId id="258" r:id="rId2"/>
    <p:sldId id="275" r:id="rId3"/>
    <p:sldId id="260" r:id="rId4"/>
    <p:sldId id="261" r:id="rId5"/>
    <p:sldId id="269" r:id="rId6"/>
    <p:sldId id="271" r:id="rId7"/>
    <p:sldId id="268" r:id="rId8"/>
    <p:sldId id="278" r:id="rId9"/>
    <p:sldId id="273" r:id="rId10"/>
    <p:sldId id="267" r:id="rId11"/>
    <p:sldId id="265" r:id="rId12"/>
    <p:sldId id="274" r:id="rId13"/>
    <p:sldId id="276" r:id="rId14"/>
    <p:sldId id="277" r:id="rId15"/>
    <p:sldId id="272"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F9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6395" autoAdjust="0"/>
  </p:normalViewPr>
  <p:slideViewPr>
    <p:cSldViewPr snapToGrid="0">
      <p:cViewPr varScale="1">
        <p:scale>
          <a:sx n="115" d="100"/>
          <a:sy n="115" d="100"/>
        </p:scale>
        <p:origin x="432" y="108"/>
      </p:cViewPr>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EEBDA6D-DC69-4DCE-BAF7-6763517D3376}" type="datetimeFigureOut">
              <a:rPr lang="en-US"/>
              <a:t>9/11/2025</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2977E94-A6AB-4E02-8E43-E89F9CF4757F}" type="slidenum">
              <a:rPr/>
              <a:t>‹#›</a:t>
            </a:fld>
            <a:endParaRPr/>
          </a:p>
        </p:txBody>
      </p:sp>
    </p:spTree>
    <p:extLst>
      <p:ext uri="{BB962C8B-B14F-4D97-AF65-F5344CB8AC3E}">
        <p14:creationId xmlns:p14="http://schemas.microsoft.com/office/powerpoint/2010/main" val="21542583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7F6C43-988E-4257-9A1C-C162EF036D58}" type="datetimeFigureOut">
              <a:rPr lang="en-US"/>
              <a:t>9/11/2025</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D491D0-8E1B-49C7-849B-A28568D94497}" type="slidenum">
              <a:rPr/>
              <a:t>‹#›</a:t>
            </a:fld>
            <a:endParaRPr/>
          </a:p>
        </p:txBody>
      </p:sp>
    </p:spTree>
    <p:extLst>
      <p:ext uri="{BB962C8B-B14F-4D97-AF65-F5344CB8AC3E}">
        <p14:creationId xmlns:p14="http://schemas.microsoft.com/office/powerpoint/2010/main" val="1726325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2CCFE9AC-F15C-4FA0-A6F1-298829FA691D}" type="datetimeFigureOut">
              <a:rPr lang="en-US" smtClean="0"/>
              <a:pPr/>
              <a:t>9/11/2025</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BD266BE7-899D-4075-917F-DBDE33B6B692}" type="slidenum">
              <a:rPr lang="en-US" smtClean="0"/>
              <a:pPr/>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611135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CFE9AC-F15C-4FA0-A6F1-298829FA691D}" type="datetimeFigureOut">
              <a:rPr lang="en-US" smtClean="0"/>
              <a:t>9/11/2025</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266BE7-899D-4075-917F-DBDE33B6B692}" type="slidenum">
              <a:rPr lang="en-GB" smtClean="0"/>
              <a:t>‹#›</a:t>
            </a:fld>
            <a:endParaRPr lang="en-GB"/>
          </a:p>
        </p:txBody>
      </p:sp>
    </p:spTree>
    <p:extLst>
      <p:ext uri="{BB962C8B-B14F-4D97-AF65-F5344CB8AC3E}">
        <p14:creationId xmlns:p14="http://schemas.microsoft.com/office/powerpoint/2010/main" val="3298537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CFE9AC-F15C-4FA0-A6F1-298829FA691D}" type="datetimeFigureOut">
              <a:rPr lang="en-US" smtClean="0"/>
              <a:pPr/>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266BE7-899D-4075-917F-DBDE33B6B692}" type="slidenum">
              <a:rPr lang="en-US" smtClean="0"/>
              <a:pPr/>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29731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CFE9AC-F15C-4FA0-A6F1-298829FA691D}" type="datetimeFigureOut">
              <a:rPr lang="en-US" smtClean="0"/>
              <a:t>9/11/2025</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266BE7-899D-4075-917F-DBDE33B6B692}" type="slidenum">
              <a:rPr lang="en-GB" smtClean="0"/>
              <a:t>‹#›</a:t>
            </a:fld>
            <a:endParaRPr lang="en-GB"/>
          </a:p>
        </p:txBody>
      </p:sp>
    </p:spTree>
    <p:extLst>
      <p:ext uri="{BB962C8B-B14F-4D97-AF65-F5344CB8AC3E}">
        <p14:creationId xmlns:p14="http://schemas.microsoft.com/office/powerpoint/2010/main" val="719149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CFE9AC-F15C-4FA0-A6F1-298829FA691D}" type="datetimeFigureOut">
              <a:rPr lang="en-US" smtClean="0"/>
              <a:t>9/11/2025</a:t>
            </a:fld>
            <a:endParaRPr lang="en-US"/>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D266BE7-899D-4075-917F-DBDE33B6B692}"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70590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CFE9AC-F15C-4FA0-A6F1-298829FA691D}" type="datetimeFigureOut">
              <a:rPr lang="en-US" smtClean="0"/>
              <a:t>9/11/2025</a:t>
            </a:fld>
            <a:endParaRPr lang="en-US"/>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D266BE7-899D-4075-917F-DBDE33B6B692}"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24678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CFE9AC-F15C-4FA0-A6F1-298829FA691D}" type="datetimeFigureOut">
              <a:rPr lang="en-US" smtClean="0"/>
              <a:t>9/11/2025</a:t>
            </a:fld>
            <a:endParaRPr lang="en-US"/>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D266BE7-899D-4075-917F-DBDE33B6B692}" type="slidenum">
              <a:rPr lang="en-GB" smtClean="0"/>
              <a:t>‹#›</a:t>
            </a:fld>
            <a:endParaRPr lang="en-GB"/>
          </a:p>
        </p:txBody>
      </p:sp>
    </p:spTree>
    <p:extLst>
      <p:ext uri="{BB962C8B-B14F-4D97-AF65-F5344CB8AC3E}">
        <p14:creationId xmlns:p14="http://schemas.microsoft.com/office/powerpoint/2010/main" val="35877015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CCFE9AC-F15C-4FA0-A6F1-298829FA691D}" type="datetimeFigureOut">
              <a:rPr lang="en-US" smtClean="0"/>
              <a:t>9/11/2025</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266BE7-899D-4075-917F-DBDE33B6B692}"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744217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CCFE9AC-F15C-4FA0-A6F1-298829FA691D}" type="datetimeFigureOut">
              <a:rPr lang="en-US" smtClean="0"/>
              <a:t>9/11/2025</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266BE7-899D-4075-917F-DBDE33B6B692}" type="slidenum">
              <a:rPr lang="en-GB" smtClean="0"/>
              <a:t>‹#›</a:t>
            </a:fld>
            <a:endParaRPr lang="en-GB"/>
          </a:p>
        </p:txBody>
      </p:sp>
    </p:spTree>
    <p:extLst>
      <p:ext uri="{BB962C8B-B14F-4D97-AF65-F5344CB8AC3E}">
        <p14:creationId xmlns:p14="http://schemas.microsoft.com/office/powerpoint/2010/main" val="2016900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CCFE9AC-F15C-4FA0-A6F1-298829FA691D}" type="datetimeFigureOut">
              <a:rPr lang="en-US" smtClean="0"/>
              <a:pPr/>
              <a:t>9/11/2025</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D266BE7-899D-4075-917F-DBDE33B6B692}" type="slidenum">
              <a:rPr lang="en-US" smtClean="0"/>
              <a:pPr/>
              <a:t>‹#›</a:t>
            </a:fld>
            <a:endParaRPr lang="en-US"/>
          </a:p>
        </p:txBody>
      </p:sp>
    </p:spTree>
    <p:extLst>
      <p:ext uri="{BB962C8B-B14F-4D97-AF65-F5344CB8AC3E}">
        <p14:creationId xmlns:p14="http://schemas.microsoft.com/office/powerpoint/2010/main" val="41754221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CFE9AC-F15C-4FA0-A6F1-298829FA691D}" type="datetimeFigureOut">
              <a:rPr lang="en-US" smtClean="0"/>
              <a:pPr/>
              <a:t>9/11/2025</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266BE7-899D-4075-917F-DBDE33B6B692}" type="slidenum">
              <a:rPr lang="en-US" smtClean="0"/>
              <a:pPr/>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414122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CFE9AC-F15C-4FA0-A6F1-298829FA691D}" type="datetimeFigureOut">
              <a:rPr lang="en-US" smtClean="0"/>
              <a:pPr/>
              <a:t>9/11/2025</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266BE7-899D-4075-917F-DBDE33B6B692}" type="slidenum">
              <a:rPr lang="en-US" smtClean="0"/>
              <a:pPr/>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762175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CFE9AC-F15C-4FA0-A6F1-298829FA691D}" type="datetimeFigureOut">
              <a:rPr lang="en-US" smtClean="0"/>
              <a:pPr/>
              <a:t>9/11/2025</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266BE7-899D-4075-917F-DBDE33B6B692}" type="slidenum">
              <a:rPr lang="en-US" smtClean="0"/>
              <a:pPr/>
              <a:t>‹#›</a:t>
            </a:fld>
            <a:endParaRPr lang="en-US"/>
          </a:p>
        </p:txBody>
      </p:sp>
    </p:spTree>
    <p:extLst>
      <p:ext uri="{BB962C8B-B14F-4D97-AF65-F5344CB8AC3E}">
        <p14:creationId xmlns:p14="http://schemas.microsoft.com/office/powerpoint/2010/main" val="145550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CFE9AC-F15C-4FA0-A6F1-298829FA691D}" type="datetimeFigureOut">
              <a:rPr lang="en-US" smtClean="0"/>
              <a:pPr/>
              <a:t>9/11/2025</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266BE7-899D-4075-917F-DBDE33B6B692}" type="slidenum">
              <a:rPr lang="en-US" smtClean="0"/>
              <a:pPr/>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268123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CFE9AC-F15C-4FA0-A6F1-298829FA691D}" type="datetimeFigureOut">
              <a:rPr lang="en-US" smtClean="0"/>
              <a:pPr/>
              <a:t>9/11/2025</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266BE7-899D-4075-917F-DBDE33B6B692}" type="slidenum">
              <a:rPr lang="en-US" smtClean="0"/>
              <a:pPr/>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721233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CFE9AC-F15C-4FA0-A6F1-298829FA691D}" type="datetimeFigureOut">
              <a:rPr lang="en-US" smtClean="0"/>
              <a:t>9/11/2025</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266BE7-899D-4075-917F-DBDE33B6B692}"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34055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CFE9AC-F15C-4FA0-A6F1-298829FA691D}" type="datetimeFigureOut">
              <a:rPr lang="en-US" smtClean="0"/>
              <a:t>9/11/2025</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266BE7-899D-4075-917F-DBDE33B6B692}"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24323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CCFE9AC-F15C-4FA0-A6F1-298829FA691D}" type="datetimeFigureOut">
              <a:rPr lang="en-US" smtClean="0"/>
              <a:pPr/>
              <a:t>9/11/2025</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D266BE7-899D-4075-917F-DBDE33B6B692}" type="slidenum">
              <a:rPr lang="en-US" smtClean="0"/>
              <a:pPr/>
              <a:t>‹#›</a:t>
            </a:fld>
            <a:endParaRPr lang="en-US"/>
          </a:p>
        </p:txBody>
      </p:sp>
    </p:spTree>
    <p:extLst>
      <p:ext uri="{BB962C8B-B14F-4D97-AF65-F5344CB8AC3E}">
        <p14:creationId xmlns:p14="http://schemas.microsoft.com/office/powerpoint/2010/main" val="4046831297"/>
      </p:ext>
    </p:extLst>
  </p:cSld>
  <p:clrMap bg1="lt1" tx1="dk1" bg2="lt2" tx2="dk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 id="2147483784" r:id="rId12"/>
    <p:sldLayoutId id="2147483785" r:id="rId13"/>
    <p:sldLayoutId id="2147483786" r:id="rId14"/>
    <p:sldLayoutId id="2147483787" r:id="rId15"/>
    <p:sldLayoutId id="2147483788" r:id="rId16"/>
    <p:sldLayoutId id="2147483789"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u="sng" dirty="0">
                <a:latin typeface="Twinkl Cursive Unlooped" panose="02000000000000000000" pitchFamily="2" charset="0"/>
              </a:rPr>
              <a:t>Meet the teacher</a:t>
            </a:r>
          </a:p>
        </p:txBody>
      </p:sp>
      <p:sp>
        <p:nvSpPr>
          <p:cNvPr id="4" name="Subtitle 3"/>
          <p:cNvSpPr>
            <a:spLocks noGrp="1"/>
          </p:cNvSpPr>
          <p:nvPr>
            <p:ph type="subTitle" idx="1"/>
          </p:nvPr>
        </p:nvSpPr>
        <p:spPr/>
        <p:txBody>
          <a:bodyPr>
            <a:normAutofit/>
          </a:bodyPr>
          <a:lstStyle/>
          <a:p>
            <a:r>
              <a:rPr lang="en-GB" sz="2400" dirty="0">
                <a:latin typeface="Twinkl Cursive Unlooped" panose="02000000000000000000" pitchFamily="2" charset="0"/>
              </a:rPr>
              <a:t>Welcome to year 3! </a:t>
            </a:r>
          </a:p>
        </p:txBody>
      </p:sp>
    </p:spTree>
    <p:extLst>
      <p:ext uri="{BB962C8B-B14F-4D97-AF65-F5344CB8AC3E}">
        <p14:creationId xmlns:p14="http://schemas.microsoft.com/office/powerpoint/2010/main" val="1732698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latin typeface="Twinkl Cursive Unlooped" panose="02000000000000000000" pitchFamily="2" charset="0"/>
              </a:rPr>
              <a:t>Staff</a:t>
            </a:r>
            <a:endParaRPr lang="en-GB" u="sng" dirty="0">
              <a:latin typeface="Twinkl Cursive Unlooped" panose="02000000000000000000" pitchFamily="2" charset="0"/>
            </a:endParaRPr>
          </a:p>
        </p:txBody>
      </p:sp>
      <p:sp>
        <p:nvSpPr>
          <p:cNvPr id="3" name="Content Placeholder 2"/>
          <p:cNvSpPr>
            <a:spLocks noGrp="1"/>
          </p:cNvSpPr>
          <p:nvPr>
            <p:ph idx="1"/>
          </p:nvPr>
        </p:nvSpPr>
        <p:spPr>
          <a:xfrm>
            <a:off x="1295401" y="2556932"/>
            <a:ext cx="9601196" cy="1857126"/>
          </a:xfrm>
        </p:spPr>
        <p:txBody>
          <a:bodyPr/>
          <a:lstStyle/>
          <a:p>
            <a:r>
              <a:rPr lang="en-GB" dirty="0">
                <a:latin typeface="Twinkl Cursive Unlooped" panose="02000000000000000000" pitchFamily="2" charset="0"/>
              </a:rPr>
              <a:t>Miss Lennon </a:t>
            </a:r>
          </a:p>
          <a:p>
            <a:r>
              <a:rPr lang="en-GB" dirty="0">
                <a:latin typeface="Twinkl Cursive Unlooped" panose="02000000000000000000" pitchFamily="2" charset="0"/>
              </a:rPr>
              <a:t>Mrs Kovacs – Teaching assistant </a:t>
            </a:r>
          </a:p>
          <a:p>
            <a:r>
              <a:rPr lang="en-GB" dirty="0">
                <a:latin typeface="Twinkl Cursive Unlooped" panose="02000000000000000000" pitchFamily="2" charset="0"/>
              </a:rPr>
              <a:t>Mrs Hodges – PPA cover on a Thursday morning </a:t>
            </a:r>
          </a:p>
          <a:p>
            <a:pPr marL="0" indent="0">
              <a:buNone/>
            </a:pPr>
            <a:endParaRPr lang="en-GB" dirty="0"/>
          </a:p>
        </p:txBody>
      </p:sp>
    </p:spTree>
    <p:extLst>
      <p:ext uri="{BB962C8B-B14F-4D97-AF65-F5344CB8AC3E}">
        <p14:creationId xmlns:p14="http://schemas.microsoft.com/office/powerpoint/2010/main" val="2827090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a:xfrm>
            <a:off x="1263534" y="629131"/>
            <a:ext cx="9628632" cy="1362113"/>
          </a:xfrm>
        </p:spPr>
        <p:txBody>
          <a:bodyPr>
            <a:normAutofit fontScale="90000"/>
          </a:bodyPr>
          <a:lstStyle/>
          <a:p>
            <a:pPr algn="ctr"/>
            <a:r>
              <a:rPr lang="en-US" sz="4400" u="sng" dirty="0">
                <a:latin typeface="Twinkl Cursive Unlooped" panose="02000000000000000000" pitchFamily="2" charset="0"/>
              </a:rPr>
              <a:t>This half term – Stone Age, Bronze age and  Iron age </a:t>
            </a:r>
          </a:p>
        </p:txBody>
      </p:sp>
      <p:sp>
        <p:nvSpPr>
          <p:cNvPr id="14" name="Content Placeholder 2"/>
          <p:cNvSpPr>
            <a:spLocks noGrp="1"/>
          </p:cNvSpPr>
          <p:nvPr>
            <p:ph idx="1"/>
          </p:nvPr>
        </p:nvSpPr>
        <p:spPr>
          <a:xfrm>
            <a:off x="1005760" y="2365317"/>
            <a:ext cx="10518175" cy="3986213"/>
          </a:xfrm>
        </p:spPr>
        <p:txBody>
          <a:bodyPr>
            <a:noAutofit/>
          </a:bodyPr>
          <a:lstStyle/>
          <a:p>
            <a:r>
              <a:rPr lang="en-US" dirty="0">
                <a:latin typeface="Twinkl Cursive Unlooped" panose="02000000000000000000" pitchFamily="2" charset="0"/>
              </a:rPr>
              <a:t>In topic this term we will travel through time looking at the Stone Age, Bronze Age and the Iron Age. They will explore the housing, food and clothing of the different periods and will eventually decide which age they would prefer to live in.</a:t>
            </a:r>
          </a:p>
          <a:p>
            <a:r>
              <a:rPr lang="en-US" dirty="0">
                <a:latin typeface="Twinkl Cursive Unlooped" panose="02000000000000000000" pitchFamily="2" charset="0"/>
              </a:rPr>
              <a:t>English: We are reading, evaluating and writing fractured fairy tales, we have started with The Princess and the Pea and started to look at different versions of the story. </a:t>
            </a:r>
          </a:p>
          <a:p>
            <a:r>
              <a:rPr lang="en-US" dirty="0">
                <a:latin typeface="Twinkl Cursive Unlooped" panose="02000000000000000000" pitchFamily="2" charset="0"/>
              </a:rPr>
              <a:t>Maths: Place value and addition and subtraction. </a:t>
            </a:r>
          </a:p>
          <a:p>
            <a:r>
              <a:rPr lang="en-US" dirty="0">
                <a:latin typeface="Twinkl Cursive Unlooped" panose="02000000000000000000" pitchFamily="2" charset="0"/>
              </a:rPr>
              <a:t>Times table focus in year 3 – must know their 3s, 4s, and 8s before year 4.</a:t>
            </a:r>
          </a:p>
        </p:txBody>
      </p:sp>
    </p:spTree>
    <p:extLst>
      <p:ext uri="{BB962C8B-B14F-4D97-AF65-F5344CB8AC3E}">
        <p14:creationId xmlns:p14="http://schemas.microsoft.com/office/powerpoint/2010/main" val="1440355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4400" u="sng" dirty="0">
                <a:latin typeface="Twinkl Cursive Unlooped" panose="02000000000000000000" pitchFamily="2" charset="0"/>
              </a:rPr>
              <a:t>Topics to come</a:t>
            </a:r>
          </a:p>
        </p:txBody>
      </p:sp>
      <p:sp>
        <p:nvSpPr>
          <p:cNvPr id="14" name="Content Placeholder 2"/>
          <p:cNvSpPr>
            <a:spLocks noGrp="1"/>
          </p:cNvSpPr>
          <p:nvPr>
            <p:ph idx="1"/>
          </p:nvPr>
        </p:nvSpPr>
        <p:spPr>
          <a:xfrm>
            <a:off x="1072260" y="2560319"/>
            <a:ext cx="11418762" cy="3986213"/>
          </a:xfrm>
        </p:spPr>
        <p:txBody>
          <a:bodyPr>
            <a:normAutofit/>
          </a:bodyPr>
          <a:lstStyle/>
          <a:p>
            <a:r>
              <a:rPr lang="en-US" sz="3200" dirty="0">
                <a:latin typeface="Twinkl Cursive Unlooped" panose="02000000000000000000" pitchFamily="2" charset="0"/>
              </a:rPr>
              <a:t>Autumn 2: Raging Rivers </a:t>
            </a:r>
          </a:p>
          <a:p>
            <a:r>
              <a:rPr lang="en-US" sz="3200" dirty="0">
                <a:latin typeface="Twinkl Cursive Unlooped" panose="02000000000000000000" pitchFamily="2" charset="0"/>
              </a:rPr>
              <a:t>Spring 1: Changing children </a:t>
            </a:r>
          </a:p>
          <a:p>
            <a:r>
              <a:rPr lang="en-US" sz="3200" dirty="0">
                <a:latin typeface="Twinkl Cursive Unlooped" panose="02000000000000000000" pitchFamily="2" charset="0"/>
              </a:rPr>
              <a:t>Spring 2: Antarctica</a:t>
            </a:r>
          </a:p>
          <a:p>
            <a:r>
              <a:rPr lang="en-US" sz="3200" dirty="0">
                <a:latin typeface="Twinkl Cursive Unlooped" panose="02000000000000000000" pitchFamily="2" charset="0"/>
              </a:rPr>
              <a:t>Summer 1: I am a Greek– Greek day/fancy dress</a:t>
            </a:r>
          </a:p>
          <a:p>
            <a:r>
              <a:rPr lang="en-US" sz="3200" dirty="0">
                <a:latin typeface="Twinkl Cursive Unlooped" panose="02000000000000000000" pitchFamily="2" charset="0"/>
              </a:rPr>
              <a:t>Summer 2: Rainforests </a:t>
            </a:r>
          </a:p>
        </p:txBody>
      </p:sp>
    </p:spTree>
    <p:extLst>
      <p:ext uri="{BB962C8B-B14F-4D97-AF65-F5344CB8AC3E}">
        <p14:creationId xmlns:p14="http://schemas.microsoft.com/office/powerpoint/2010/main" val="2352700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761908" y="2575487"/>
            <a:ext cx="6186045" cy="3562772"/>
          </a:xfrm>
          <a:prstGeom prst="rect">
            <a:avLst/>
          </a:prstGeom>
        </p:spPr>
      </p:pic>
      <p:sp>
        <p:nvSpPr>
          <p:cNvPr id="2" name="Title 1"/>
          <p:cNvSpPr>
            <a:spLocks noGrp="1"/>
          </p:cNvSpPr>
          <p:nvPr>
            <p:ph type="title"/>
          </p:nvPr>
        </p:nvSpPr>
        <p:spPr/>
        <p:txBody>
          <a:bodyPr>
            <a:normAutofit/>
          </a:bodyPr>
          <a:lstStyle/>
          <a:p>
            <a:r>
              <a:rPr lang="en-GB" sz="4000" u="sng" dirty="0">
                <a:latin typeface="Twinkl Cursive Unlooped" panose="02000000000000000000" pitchFamily="2" charset="0"/>
              </a:rPr>
              <a:t>Behaviour and expectations</a:t>
            </a:r>
          </a:p>
        </p:txBody>
      </p:sp>
    </p:spTree>
    <p:extLst>
      <p:ext uri="{BB962C8B-B14F-4D97-AF65-F5344CB8AC3E}">
        <p14:creationId xmlns:p14="http://schemas.microsoft.com/office/powerpoint/2010/main" val="2291642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u="sng" dirty="0">
                <a:latin typeface="Twinkl Cursive Unlooped" panose="02000000000000000000" pitchFamily="2" charset="0"/>
              </a:rPr>
              <a:t>Rewards</a:t>
            </a:r>
          </a:p>
        </p:txBody>
      </p:sp>
      <p:sp>
        <p:nvSpPr>
          <p:cNvPr id="3" name="Content Placeholder 2"/>
          <p:cNvSpPr>
            <a:spLocks noGrp="1"/>
          </p:cNvSpPr>
          <p:nvPr>
            <p:ph idx="1"/>
          </p:nvPr>
        </p:nvSpPr>
        <p:spPr>
          <a:xfrm>
            <a:off x="1138844" y="2498320"/>
            <a:ext cx="9628632" cy="2206683"/>
          </a:xfrm>
        </p:spPr>
        <p:txBody>
          <a:bodyPr>
            <a:noAutofit/>
          </a:bodyPr>
          <a:lstStyle/>
          <a:p>
            <a:r>
              <a:rPr lang="en-GB" sz="2800" dirty="0">
                <a:latin typeface="Twinkl Cursive Unlooped" panose="02000000000000000000" pitchFamily="2" charset="0"/>
              </a:rPr>
              <a:t>Class points- each child has a class point chart where they need 40 class points to get a certificate, they then move to the next colour chart. </a:t>
            </a:r>
          </a:p>
        </p:txBody>
      </p:sp>
    </p:spTree>
    <p:extLst>
      <p:ext uri="{BB962C8B-B14F-4D97-AF65-F5344CB8AC3E}">
        <p14:creationId xmlns:p14="http://schemas.microsoft.com/office/powerpoint/2010/main" val="1866390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u="sng" dirty="0">
                <a:latin typeface="Twinkl Cursive Unlooped" panose="02000000000000000000" pitchFamily="2" charset="0"/>
              </a:rPr>
              <a:t>Expectations</a:t>
            </a:r>
          </a:p>
        </p:txBody>
      </p:sp>
      <p:sp>
        <p:nvSpPr>
          <p:cNvPr id="3" name="Content Placeholder 2"/>
          <p:cNvSpPr>
            <a:spLocks noGrp="1"/>
          </p:cNvSpPr>
          <p:nvPr>
            <p:ph idx="1"/>
          </p:nvPr>
        </p:nvSpPr>
        <p:spPr>
          <a:xfrm>
            <a:off x="1267966" y="2938894"/>
            <a:ext cx="9628632" cy="2406189"/>
          </a:xfrm>
        </p:spPr>
        <p:txBody>
          <a:bodyPr>
            <a:normAutofit/>
          </a:bodyPr>
          <a:lstStyle/>
          <a:p>
            <a:r>
              <a:rPr lang="en-GB" sz="2400" dirty="0">
                <a:latin typeface="Twinkl Cursive Unlooped" panose="02000000000000000000" pitchFamily="2" charset="0"/>
              </a:rPr>
              <a:t>No earrings in </a:t>
            </a:r>
            <a:r>
              <a:rPr lang="en-GB" sz="2400" dirty="0" smtClean="0">
                <a:latin typeface="Twinkl Cursive Unlooped" panose="02000000000000000000" pitchFamily="2" charset="0"/>
              </a:rPr>
              <a:t>school</a:t>
            </a:r>
          </a:p>
          <a:p>
            <a:r>
              <a:rPr lang="en-GB" dirty="0" smtClean="0">
                <a:latin typeface="Twinkl Cursive Unlooped" panose="02000000000000000000" pitchFamily="2" charset="0"/>
              </a:rPr>
              <a:t>Bracelets </a:t>
            </a:r>
            <a:endParaRPr lang="en-GB" sz="2400" dirty="0">
              <a:latin typeface="Twinkl Cursive Unlooped" panose="02000000000000000000" pitchFamily="2" charset="0"/>
            </a:endParaRPr>
          </a:p>
          <a:p>
            <a:r>
              <a:rPr lang="en-GB" sz="2400" dirty="0">
                <a:latin typeface="Twinkl Cursive Unlooped" panose="02000000000000000000" pitchFamily="2" charset="0"/>
              </a:rPr>
              <a:t>Come to school in PE kits on a Monday </a:t>
            </a:r>
          </a:p>
          <a:p>
            <a:r>
              <a:rPr lang="en-GB" sz="2400" dirty="0">
                <a:latin typeface="Twinkl Cursive Unlooped" panose="02000000000000000000" pitchFamily="2" charset="0"/>
              </a:rPr>
              <a:t>Swimming kit on a Tuesday</a:t>
            </a:r>
          </a:p>
        </p:txBody>
      </p:sp>
    </p:spTree>
    <p:extLst>
      <p:ext uri="{BB962C8B-B14F-4D97-AF65-F5344CB8AC3E}">
        <p14:creationId xmlns:p14="http://schemas.microsoft.com/office/powerpoint/2010/main" val="6779352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latin typeface="Twinkl Cursive Unlooped" panose="02000000000000000000" pitchFamily="2" charset="0"/>
              </a:rPr>
              <a:t>Equipment</a:t>
            </a:r>
            <a:r>
              <a:rPr lang="en-GB" dirty="0" smtClean="0"/>
              <a:t> </a:t>
            </a:r>
            <a:endParaRPr lang="en-GB"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2811733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u="sng" dirty="0"/>
              <a:t>Swimming </a:t>
            </a:r>
          </a:p>
        </p:txBody>
      </p:sp>
      <p:sp>
        <p:nvSpPr>
          <p:cNvPr id="3" name="Content Placeholder 2"/>
          <p:cNvSpPr>
            <a:spLocks noGrp="1"/>
          </p:cNvSpPr>
          <p:nvPr>
            <p:ph idx="1"/>
          </p:nvPr>
        </p:nvSpPr>
        <p:spPr>
          <a:xfrm>
            <a:off x="822960" y="2468881"/>
            <a:ext cx="10515600" cy="3607724"/>
          </a:xfrm>
        </p:spPr>
        <p:txBody>
          <a:bodyPr>
            <a:normAutofit fontScale="92500" lnSpcReduction="20000"/>
          </a:bodyPr>
          <a:lstStyle/>
          <a:p>
            <a:r>
              <a:rPr lang="en-GB" sz="2200" dirty="0">
                <a:latin typeface="Twinkl Cursive Unlooped" panose="02000000000000000000" pitchFamily="2" charset="0"/>
              </a:rPr>
              <a:t>Swimming kit on a Tuesday (Please can everything be labelled)</a:t>
            </a:r>
          </a:p>
          <a:p>
            <a:pPr>
              <a:buFontTx/>
              <a:buChar char="-"/>
            </a:pPr>
            <a:r>
              <a:rPr lang="en-GB" sz="2200" dirty="0">
                <a:latin typeface="Twinkl Cursive Unlooped" panose="02000000000000000000" pitchFamily="2" charset="0"/>
              </a:rPr>
              <a:t>Swimming cap </a:t>
            </a:r>
          </a:p>
          <a:p>
            <a:pPr>
              <a:buFontTx/>
              <a:buChar char="-"/>
            </a:pPr>
            <a:r>
              <a:rPr lang="en-GB" sz="2200" dirty="0">
                <a:latin typeface="Twinkl Cursive Unlooped" panose="02000000000000000000" pitchFamily="2" charset="0"/>
              </a:rPr>
              <a:t>Swimming shorts (Not long)</a:t>
            </a:r>
          </a:p>
          <a:p>
            <a:pPr>
              <a:buFontTx/>
              <a:buChar char="-"/>
            </a:pPr>
            <a:r>
              <a:rPr lang="en-GB" sz="2200" dirty="0">
                <a:latin typeface="Twinkl Cursive Unlooped" panose="02000000000000000000" pitchFamily="2" charset="0"/>
              </a:rPr>
              <a:t>Costume (girls)</a:t>
            </a:r>
          </a:p>
          <a:p>
            <a:pPr>
              <a:buFontTx/>
              <a:buChar char="-"/>
            </a:pPr>
            <a:r>
              <a:rPr lang="en-GB" sz="2200" dirty="0">
                <a:latin typeface="Twinkl Cursive Unlooped" panose="02000000000000000000" pitchFamily="2" charset="0"/>
              </a:rPr>
              <a:t>Towel </a:t>
            </a:r>
          </a:p>
          <a:p>
            <a:pPr>
              <a:buFontTx/>
              <a:buChar char="-"/>
            </a:pPr>
            <a:r>
              <a:rPr lang="en-GB" sz="2200" dirty="0">
                <a:latin typeface="Twinkl Cursive Unlooped" panose="02000000000000000000" pitchFamily="2" charset="0"/>
              </a:rPr>
              <a:t>Swimming goggles (optional)</a:t>
            </a:r>
          </a:p>
          <a:p>
            <a:r>
              <a:rPr lang="en-GB" sz="2200" dirty="0">
                <a:latin typeface="Twinkl Cursive Unlooped" panose="02000000000000000000" pitchFamily="2" charset="0"/>
              </a:rPr>
              <a:t>Healthy snack for after </a:t>
            </a:r>
          </a:p>
          <a:p>
            <a:r>
              <a:rPr lang="en-GB" sz="2200" dirty="0">
                <a:latin typeface="Twinkl Cursive Unlooped" panose="02000000000000000000" pitchFamily="2" charset="0"/>
              </a:rPr>
              <a:t>Swimming groups are chosen by Tudor Grange teachers</a:t>
            </a:r>
          </a:p>
          <a:p>
            <a:r>
              <a:rPr lang="en-GB" sz="2200" dirty="0">
                <a:latin typeface="Twinkl Cursive Unlooped" panose="02000000000000000000" pitchFamily="2" charset="0"/>
              </a:rPr>
              <a:t>Changing rooms</a:t>
            </a:r>
          </a:p>
          <a:p>
            <a:pPr marL="0" indent="0">
              <a:buNone/>
            </a:pPr>
            <a:endParaRPr lang="en-GB" dirty="0"/>
          </a:p>
        </p:txBody>
      </p:sp>
      <p:sp>
        <p:nvSpPr>
          <p:cNvPr id="4" name="Rounded Rectangular Callout 3"/>
          <p:cNvSpPr/>
          <p:nvPr/>
        </p:nvSpPr>
        <p:spPr>
          <a:xfrm>
            <a:off x="906087" y="657933"/>
            <a:ext cx="2701636" cy="1404851"/>
          </a:xfrm>
          <a:prstGeom prst="wedgeRoundRectCallout">
            <a:avLst>
              <a:gd name="adj1" fmla="val 70859"/>
              <a:gd name="adj2" fmla="val 28772"/>
              <a:gd name="adj3" fmla="val 16667"/>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TextBox 4"/>
          <p:cNvSpPr txBox="1"/>
          <p:nvPr/>
        </p:nvSpPr>
        <p:spPr>
          <a:xfrm>
            <a:off x="906087" y="775582"/>
            <a:ext cx="2701636" cy="1169551"/>
          </a:xfrm>
          <a:prstGeom prst="rect">
            <a:avLst/>
          </a:prstGeom>
          <a:noFill/>
        </p:spPr>
        <p:txBody>
          <a:bodyPr wrap="square" rtlCol="0">
            <a:spAutoFit/>
          </a:bodyPr>
          <a:lstStyle/>
          <a:p>
            <a:pPr algn="ctr"/>
            <a:r>
              <a:rPr lang="en-GB" sz="1400" dirty="0">
                <a:latin typeface="Twinkl Cursive Unlooped" panose="02000000000000000000" pitchFamily="2" charset="0"/>
              </a:rPr>
              <a:t>I will need two parent helpers each week, if you are available please sign up </a:t>
            </a:r>
            <a:r>
              <a:rPr lang="en-GB" sz="1400" dirty="0" smtClean="0">
                <a:latin typeface="Twinkl Cursive Unlooped" panose="02000000000000000000" pitchFamily="2" charset="0"/>
              </a:rPr>
              <a:t>with me or Mrs </a:t>
            </a:r>
            <a:r>
              <a:rPr lang="en-GB" sz="1400" dirty="0">
                <a:latin typeface="Twinkl Cursive Unlooped" panose="02000000000000000000" pitchFamily="2" charset="0"/>
              </a:rPr>
              <a:t>Harris – your help is much appreciated!</a:t>
            </a:r>
          </a:p>
        </p:txBody>
      </p:sp>
    </p:spTree>
    <p:extLst>
      <p:ext uri="{BB962C8B-B14F-4D97-AF65-F5344CB8AC3E}">
        <p14:creationId xmlns:p14="http://schemas.microsoft.com/office/powerpoint/2010/main" val="13370519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7089" y="649623"/>
            <a:ext cx="9601196" cy="1303867"/>
          </a:xfrm>
        </p:spPr>
        <p:txBody>
          <a:bodyPr>
            <a:normAutofit/>
          </a:bodyPr>
          <a:lstStyle/>
          <a:p>
            <a:r>
              <a:rPr lang="en-GB" sz="4400" u="sng" dirty="0">
                <a:latin typeface="Twinkl Cursive Unlooped" panose="02000000000000000000" pitchFamily="2" charset="0"/>
              </a:rPr>
              <a:t>Homework</a:t>
            </a:r>
          </a:p>
        </p:txBody>
      </p:sp>
      <p:sp>
        <p:nvSpPr>
          <p:cNvPr id="3" name="Content Placeholder 2"/>
          <p:cNvSpPr>
            <a:spLocks noGrp="1"/>
          </p:cNvSpPr>
          <p:nvPr>
            <p:ph idx="1"/>
          </p:nvPr>
        </p:nvSpPr>
        <p:spPr>
          <a:xfrm>
            <a:off x="1054328" y="1720734"/>
            <a:ext cx="9833957" cy="4380808"/>
          </a:xfrm>
          <a:solidFill>
            <a:srgbClr val="F9F9F9"/>
          </a:solidFill>
          <a:ln>
            <a:solidFill>
              <a:schemeClr val="bg1"/>
            </a:solidFill>
          </a:ln>
        </p:spPr>
        <p:txBody>
          <a:bodyPr>
            <a:noAutofit/>
          </a:bodyPr>
          <a:lstStyle/>
          <a:p>
            <a:r>
              <a:rPr lang="en-US" sz="2000" dirty="0">
                <a:latin typeface="Twinkl Cursive Unlooped" panose="02000000000000000000" pitchFamily="2" charset="0"/>
              </a:rPr>
              <a:t>English homework will be set on a Monday and completed for the following Monday. This will include either a grammar and punctuation worksheet or a reading comprehension. </a:t>
            </a:r>
          </a:p>
          <a:p>
            <a:r>
              <a:rPr lang="en-US" sz="2000" dirty="0">
                <a:latin typeface="Twinkl Cursive Unlooped" panose="02000000000000000000" pitchFamily="2" charset="0"/>
              </a:rPr>
              <a:t>The grid linked to topic stuck in their English homework books is optional on website.</a:t>
            </a:r>
          </a:p>
          <a:p>
            <a:r>
              <a:rPr lang="en-US" sz="2000" dirty="0">
                <a:latin typeface="Twinkl Cursive Unlooped" panose="02000000000000000000" pitchFamily="2" charset="0"/>
              </a:rPr>
              <a:t>Spellings/ handwriting sheets will be given on a Monday and will be tested on a Monday Morning. Please support them with learning these spellings. </a:t>
            </a:r>
          </a:p>
          <a:p>
            <a:r>
              <a:rPr lang="en-US" sz="2000" dirty="0">
                <a:latin typeface="Twinkl Cursive Unlooped" panose="02000000000000000000" pitchFamily="2" charset="0"/>
              </a:rPr>
              <a:t>Maths homework will be set on a Wednesday and completed for the following Wednesday. This will be a piece of work that will link to the previous weeks learning. </a:t>
            </a:r>
          </a:p>
          <a:p>
            <a:r>
              <a:rPr lang="en-US" sz="2000" dirty="0">
                <a:latin typeface="Twinkl Cursive Unlooped" panose="02000000000000000000" pitchFamily="2" charset="0"/>
              </a:rPr>
              <a:t>Reading: Children should read 4 times at home these should be logged in their reading diary.  Please encourage reading at home. </a:t>
            </a:r>
          </a:p>
        </p:txBody>
      </p:sp>
    </p:spTree>
    <p:extLst>
      <p:ext uri="{BB962C8B-B14F-4D97-AF65-F5344CB8AC3E}">
        <p14:creationId xmlns:p14="http://schemas.microsoft.com/office/powerpoint/2010/main" val="17235236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4400" u="sng" dirty="0">
                <a:latin typeface="Twinkl Cursive Unlooped" panose="02000000000000000000" pitchFamily="2" charset="0"/>
              </a:rPr>
              <a:t>Things to do at home</a:t>
            </a:r>
          </a:p>
        </p:txBody>
      </p:sp>
      <p:sp>
        <p:nvSpPr>
          <p:cNvPr id="14" name="Content Placeholder 2"/>
          <p:cNvSpPr>
            <a:spLocks noGrp="1"/>
          </p:cNvSpPr>
          <p:nvPr>
            <p:ph idx="1"/>
          </p:nvPr>
        </p:nvSpPr>
        <p:spPr>
          <a:xfrm>
            <a:off x="903236" y="2697825"/>
            <a:ext cx="10427012" cy="3004706"/>
          </a:xfrm>
        </p:spPr>
        <p:txBody>
          <a:bodyPr>
            <a:normAutofit/>
          </a:bodyPr>
          <a:lstStyle/>
          <a:p>
            <a:r>
              <a:rPr lang="en-US" sz="3200" dirty="0"/>
              <a:t>Times tables 3, 4 and 8 times tables. </a:t>
            </a:r>
          </a:p>
          <a:p>
            <a:pPr>
              <a:buFontTx/>
              <a:buChar char="-"/>
            </a:pPr>
            <a:r>
              <a:rPr lang="en-US" sz="3200" dirty="0"/>
              <a:t>Challenge with the 6 times tables. </a:t>
            </a:r>
          </a:p>
          <a:p>
            <a:pPr>
              <a:buFontTx/>
              <a:buChar char="-"/>
            </a:pPr>
            <a:r>
              <a:rPr lang="en-US" sz="3200" dirty="0"/>
              <a:t>TT </a:t>
            </a:r>
            <a:r>
              <a:rPr lang="en-US" sz="3200" dirty="0" err="1"/>
              <a:t>Rockstars</a:t>
            </a:r>
            <a:r>
              <a:rPr lang="en-US" sz="3200" dirty="0"/>
              <a:t> is available to </a:t>
            </a:r>
            <a:r>
              <a:rPr lang="en-US" sz="3200" dirty="0" smtClean="0"/>
              <a:t>them</a:t>
            </a:r>
          </a:p>
          <a:p>
            <a:pPr>
              <a:buFontTx/>
              <a:buChar char="-"/>
            </a:pPr>
            <a:r>
              <a:rPr lang="en-US" sz="3200" dirty="0" smtClean="0"/>
              <a:t>Reading- reading comprehension</a:t>
            </a:r>
            <a:endParaRPr lang="en-US" sz="3200" dirty="0"/>
          </a:p>
        </p:txBody>
      </p:sp>
    </p:spTree>
    <p:extLst>
      <p:ext uri="{BB962C8B-B14F-4D97-AF65-F5344CB8AC3E}">
        <p14:creationId xmlns:p14="http://schemas.microsoft.com/office/powerpoint/2010/main" val="947694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u="sng" dirty="0" smtClean="0">
                <a:latin typeface="Twinkl Cursive Unlooped" panose="02000000000000000000" pitchFamily="2" charset="0"/>
              </a:rPr>
              <a:t>E-safety</a:t>
            </a:r>
            <a:r>
              <a:rPr lang="en-GB" sz="4400" dirty="0" smtClean="0">
                <a:latin typeface="Twinkl Cursive Unlooped" panose="02000000000000000000" pitchFamily="2" charset="0"/>
              </a:rPr>
              <a:t> </a:t>
            </a:r>
            <a:endParaRPr lang="en-GB" sz="4400" dirty="0">
              <a:latin typeface="Twinkl Cursive Unlooped" panose="02000000000000000000" pitchFamily="2" charset="0"/>
            </a:endParaRPr>
          </a:p>
        </p:txBody>
      </p:sp>
      <p:sp>
        <p:nvSpPr>
          <p:cNvPr id="3" name="Content Placeholder 2"/>
          <p:cNvSpPr>
            <a:spLocks noGrp="1"/>
          </p:cNvSpPr>
          <p:nvPr>
            <p:ph idx="1"/>
          </p:nvPr>
        </p:nvSpPr>
        <p:spPr/>
        <p:txBody>
          <a:bodyPr>
            <a:normAutofit/>
          </a:bodyPr>
          <a:lstStyle/>
          <a:p>
            <a:r>
              <a:rPr lang="en-GB" sz="2800" dirty="0">
                <a:latin typeface="Twinkl Cursive Unlooped" panose="02000000000000000000" pitchFamily="2" charset="0"/>
              </a:rPr>
              <a:t>Please keep an eye on what children are doing online. </a:t>
            </a:r>
          </a:p>
          <a:p>
            <a:endParaRPr lang="en-GB" sz="2800" dirty="0">
              <a:latin typeface="Twinkl Cursive Unlooped" panose="02000000000000000000" pitchFamily="2" charset="0"/>
            </a:endParaRPr>
          </a:p>
          <a:p>
            <a:r>
              <a:rPr lang="en-GB" sz="2800" dirty="0">
                <a:latin typeface="Twinkl Cursive Unlooped" panose="02000000000000000000" pitchFamily="2" charset="0"/>
              </a:rPr>
              <a:t>Age limits </a:t>
            </a:r>
          </a:p>
          <a:p>
            <a:endParaRPr lang="en-GB" sz="2800" dirty="0">
              <a:latin typeface="Twinkl Cursive Unlooped" panose="02000000000000000000" pitchFamily="2" charset="0"/>
            </a:endParaRPr>
          </a:p>
          <a:p>
            <a:r>
              <a:rPr lang="en-GB" sz="2800" dirty="0">
                <a:latin typeface="Twinkl Cursive Unlooped" panose="02000000000000000000" pitchFamily="2" charset="0"/>
              </a:rPr>
              <a:t>Talking to people </a:t>
            </a:r>
          </a:p>
        </p:txBody>
      </p:sp>
    </p:spTree>
    <p:extLst>
      <p:ext uri="{BB962C8B-B14F-4D97-AF65-F5344CB8AC3E}">
        <p14:creationId xmlns:p14="http://schemas.microsoft.com/office/powerpoint/2010/main" val="2225394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451522" y="850900"/>
            <a:ext cx="1984839" cy="707886"/>
          </a:xfrm>
          <a:prstGeom prst="rect">
            <a:avLst/>
          </a:prstGeom>
          <a:noFill/>
        </p:spPr>
        <p:txBody>
          <a:bodyPr wrap="none" rtlCol="0">
            <a:spAutoFit/>
          </a:bodyPr>
          <a:lstStyle/>
          <a:p>
            <a:r>
              <a:rPr lang="en-GB" sz="4000" b="1" u="sng" dirty="0">
                <a:latin typeface="Twinkl Cursive Unlooped" panose="02000000000000000000" pitchFamily="2" charset="0"/>
                <a:cs typeface="Calibri Light" panose="020F0302020204030204" pitchFamily="34" charset="0"/>
              </a:rPr>
              <a:t>Contact</a:t>
            </a:r>
          </a:p>
        </p:txBody>
      </p:sp>
      <p:sp>
        <p:nvSpPr>
          <p:cNvPr id="3" name="TextBox 2"/>
          <p:cNvSpPr txBox="1"/>
          <p:nvPr/>
        </p:nvSpPr>
        <p:spPr>
          <a:xfrm>
            <a:off x="1106817" y="2501900"/>
            <a:ext cx="10083800" cy="1569660"/>
          </a:xfrm>
          <a:prstGeom prst="rect">
            <a:avLst/>
          </a:prstGeom>
          <a:noFill/>
        </p:spPr>
        <p:txBody>
          <a:bodyPr wrap="square" rtlCol="0">
            <a:spAutoFit/>
          </a:bodyPr>
          <a:lstStyle/>
          <a:p>
            <a:r>
              <a:rPr lang="en-GB" sz="3200" dirty="0">
                <a:latin typeface="Twinkl Cursive Unlooped" panose="02000000000000000000" pitchFamily="2" charset="0"/>
                <a:cs typeface="Calibri Light" panose="020F0302020204030204" pitchFamily="34" charset="0"/>
              </a:rPr>
              <a:t>Email: 42office@oakcottage.solihull.sch.uk</a:t>
            </a:r>
          </a:p>
          <a:p>
            <a:r>
              <a:rPr lang="en-GB" sz="3200" dirty="0">
                <a:latin typeface="Twinkl Cursive Unlooped" panose="02000000000000000000" pitchFamily="2" charset="0"/>
                <a:cs typeface="Calibri Light" panose="020F0302020204030204" pitchFamily="34" charset="0"/>
              </a:rPr>
              <a:t>In person: 8.50/3.30</a:t>
            </a:r>
          </a:p>
          <a:p>
            <a:pPr lvl="1" algn="ctr"/>
            <a:r>
              <a:rPr lang="en-GB" sz="3200" dirty="0">
                <a:latin typeface="Calibri Light" panose="020F0302020204030204" pitchFamily="34" charset="0"/>
                <a:cs typeface="Calibri Light" panose="020F0302020204030204" pitchFamily="34" charset="0"/>
              </a:rPr>
              <a:t>			</a:t>
            </a:r>
            <a:r>
              <a:rPr lang="en-GB" dirty="0"/>
              <a:t>			</a:t>
            </a:r>
          </a:p>
        </p:txBody>
      </p:sp>
    </p:spTree>
    <p:extLst>
      <p:ext uri="{BB962C8B-B14F-4D97-AF65-F5344CB8AC3E}">
        <p14:creationId xmlns:p14="http://schemas.microsoft.com/office/powerpoint/2010/main" val="39225038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DF46FF-7C77-6FC3-7991-850D0F852871}"/>
              </a:ext>
            </a:extLst>
          </p:cNvPr>
          <p:cNvSpPr txBox="1"/>
          <p:nvPr/>
        </p:nvSpPr>
        <p:spPr>
          <a:xfrm>
            <a:off x="2119256" y="957431"/>
            <a:ext cx="8014448" cy="646331"/>
          </a:xfrm>
          <a:prstGeom prst="rect">
            <a:avLst/>
          </a:prstGeom>
          <a:noFill/>
        </p:spPr>
        <p:txBody>
          <a:bodyPr wrap="square" rtlCol="0">
            <a:spAutoFit/>
          </a:bodyPr>
          <a:lstStyle/>
          <a:p>
            <a:pPr algn="ctr"/>
            <a:r>
              <a:rPr lang="en-GB" sz="3600" u="sng" dirty="0">
                <a:latin typeface="Twinkl Cursive Unlooped" panose="02000000000000000000" pitchFamily="2" charset="0"/>
              </a:rPr>
              <a:t>Young voices log in </a:t>
            </a:r>
          </a:p>
        </p:txBody>
      </p:sp>
      <p:sp>
        <p:nvSpPr>
          <p:cNvPr id="3" name="TextBox 2"/>
          <p:cNvSpPr txBox="1"/>
          <p:nvPr/>
        </p:nvSpPr>
        <p:spPr>
          <a:xfrm>
            <a:off x="860367" y="2743200"/>
            <a:ext cx="10532225" cy="369332"/>
          </a:xfrm>
          <a:prstGeom prst="rect">
            <a:avLst/>
          </a:prstGeom>
          <a:noFill/>
        </p:spPr>
        <p:txBody>
          <a:bodyPr wrap="square" rtlCol="0">
            <a:spAutoFit/>
          </a:bodyPr>
          <a:lstStyle/>
          <a:p>
            <a:r>
              <a:rPr lang="en-GB" dirty="0" smtClean="0">
                <a:latin typeface="Twinkl Cursive Unlooped" panose="02000000000000000000" pitchFamily="2" charset="0"/>
              </a:rPr>
              <a:t>If you are struggling to create an account please see me and I will set you up</a:t>
            </a:r>
            <a:endParaRPr lang="en-GB" dirty="0">
              <a:latin typeface="Twinkl Cursive Unlooped" panose="02000000000000000000" pitchFamily="2" charset="0"/>
            </a:endParaRPr>
          </a:p>
        </p:txBody>
      </p:sp>
      <p:sp>
        <p:nvSpPr>
          <p:cNvPr id="4" name="Rectangle 3"/>
          <p:cNvSpPr/>
          <p:nvPr/>
        </p:nvSpPr>
        <p:spPr>
          <a:xfrm>
            <a:off x="1021975" y="3853980"/>
            <a:ext cx="9368933" cy="369332"/>
          </a:xfrm>
          <a:prstGeom prst="rect">
            <a:avLst/>
          </a:prstGeom>
        </p:spPr>
        <p:txBody>
          <a:bodyPr wrap="square">
            <a:spAutoFit/>
          </a:bodyPr>
          <a:lstStyle/>
          <a:p>
            <a:r>
              <a:rPr lang="en-GB" dirty="0"/>
              <a:t>https://url.uk.m.mimecastprotect.com/s/jTXMClRp1iAqyJ5FGf3izjPJF?domain=yvmusicroom.com</a:t>
            </a:r>
          </a:p>
        </p:txBody>
      </p:sp>
    </p:spTree>
    <p:extLst>
      <p:ext uri="{BB962C8B-B14F-4D97-AF65-F5344CB8AC3E}">
        <p14:creationId xmlns:p14="http://schemas.microsoft.com/office/powerpoint/2010/main" val="253746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GB" dirty="0">
                <a:solidFill>
                  <a:schemeClr val="tx2">
                    <a:lumMod val="95000"/>
                    <a:lumOff val="5000"/>
                  </a:schemeClr>
                </a:solidFill>
                <a:latin typeface="Twinkl Cursive Unlooped" panose="02000000000000000000" pitchFamily="2" charset="0"/>
              </a:rPr>
              <a:t>Thank you for attending</a:t>
            </a:r>
            <a:r>
              <a:rPr lang="en-GB" dirty="0">
                <a:solidFill>
                  <a:schemeClr val="accent1"/>
                </a:solidFill>
                <a:latin typeface="Twinkl Cursive Unlooped" panose="02000000000000000000" pitchFamily="2" charset="0"/>
              </a:rPr>
              <a:t/>
            </a:r>
            <a:br>
              <a:rPr lang="en-GB" dirty="0">
                <a:solidFill>
                  <a:schemeClr val="accent1"/>
                </a:solidFill>
                <a:latin typeface="Twinkl Cursive Unlooped" panose="02000000000000000000" pitchFamily="2" charset="0"/>
              </a:rPr>
            </a:br>
            <a:endParaRPr lang="en-GB" dirty="0">
              <a:latin typeface="Twinkl Cursive Unlooped" panose="02000000000000000000" pitchFamily="2" charset="0"/>
            </a:endParaRPr>
          </a:p>
        </p:txBody>
      </p:sp>
      <p:sp>
        <p:nvSpPr>
          <p:cNvPr id="5" name="Subtitle 4"/>
          <p:cNvSpPr>
            <a:spLocks noGrp="1"/>
          </p:cNvSpPr>
          <p:nvPr>
            <p:ph type="subTitle" idx="1"/>
          </p:nvPr>
        </p:nvSpPr>
        <p:spPr/>
        <p:txBody>
          <a:bodyPr>
            <a:normAutofit/>
          </a:bodyPr>
          <a:lstStyle/>
          <a:p>
            <a:r>
              <a:rPr lang="en-GB" sz="3200" dirty="0">
                <a:latin typeface="Twinkl Cursive Unlooped" panose="02000000000000000000" pitchFamily="2" charset="0"/>
              </a:rPr>
              <a:t>Any questions?</a:t>
            </a:r>
          </a:p>
        </p:txBody>
      </p:sp>
    </p:spTree>
    <p:extLst>
      <p:ext uri="{BB962C8B-B14F-4D97-AF65-F5344CB8AC3E}">
        <p14:creationId xmlns:p14="http://schemas.microsoft.com/office/powerpoint/2010/main" val="15095968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ppt/theme/theme2.xml><?xml version="1.0" encoding="utf-8"?>
<a:theme xmlns:a="http://schemas.openxmlformats.org/drawingml/2006/main" name="Office Theme">
  <a:themeElements>
    <a:clrScheme name="Education">
      <a:dk1>
        <a:srgbClr val="3C4743"/>
      </a:dk1>
      <a:lt1>
        <a:srgbClr val="E5E6DA"/>
      </a:lt1>
      <a:dk2>
        <a:srgbClr val="000000"/>
      </a:dk2>
      <a:lt2>
        <a:srgbClr val="FFFFFF"/>
      </a:lt2>
      <a:accent1>
        <a:srgbClr val="DDC237"/>
      </a:accent1>
      <a:accent2>
        <a:srgbClr val="94A43E"/>
      </a:accent2>
      <a:accent3>
        <a:srgbClr val="6488A3"/>
      </a:accent3>
      <a:accent4>
        <a:srgbClr val="926E8F"/>
      </a:accent4>
      <a:accent5>
        <a:srgbClr val="96A1AA"/>
      </a:accent5>
      <a:accent6>
        <a:srgbClr val="A99E8A"/>
      </a:accent6>
      <a:hlink>
        <a:srgbClr val="6488A3"/>
      </a:hlink>
      <a:folHlink>
        <a:srgbClr val="926E8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Education">
      <a:dk1>
        <a:srgbClr val="3C4743"/>
      </a:dk1>
      <a:lt1>
        <a:srgbClr val="E5E6DA"/>
      </a:lt1>
      <a:dk2>
        <a:srgbClr val="000000"/>
      </a:dk2>
      <a:lt2>
        <a:srgbClr val="FFFFFF"/>
      </a:lt2>
      <a:accent1>
        <a:srgbClr val="DDC237"/>
      </a:accent1>
      <a:accent2>
        <a:srgbClr val="94A43E"/>
      </a:accent2>
      <a:accent3>
        <a:srgbClr val="6488A3"/>
      </a:accent3>
      <a:accent4>
        <a:srgbClr val="926E8F"/>
      </a:accent4>
      <a:accent5>
        <a:srgbClr val="96A1AA"/>
      </a:accent5>
      <a:accent6>
        <a:srgbClr val="A99E8A"/>
      </a:accent6>
      <a:hlink>
        <a:srgbClr val="6488A3"/>
      </a:hlink>
      <a:folHlink>
        <a:srgbClr val="926E8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318</TotalTime>
  <Words>528</Words>
  <Application>Microsoft Office PowerPoint</Application>
  <PresentationFormat>Widescreen</PresentationFormat>
  <Paragraphs>63</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Garamond</vt:lpstr>
      <vt:lpstr>Twinkl Cursive Unlooped</vt:lpstr>
      <vt:lpstr>Organic</vt:lpstr>
      <vt:lpstr>Meet the teacher</vt:lpstr>
      <vt:lpstr>Staff</vt:lpstr>
      <vt:lpstr>This half term – Stone Age, Bronze age and  Iron age </vt:lpstr>
      <vt:lpstr>Topics to come</vt:lpstr>
      <vt:lpstr>Behaviour and expectations</vt:lpstr>
      <vt:lpstr>Rewards</vt:lpstr>
      <vt:lpstr>Expectations</vt:lpstr>
      <vt:lpstr>Equipment </vt:lpstr>
      <vt:lpstr>Swimming </vt:lpstr>
      <vt:lpstr>Homework</vt:lpstr>
      <vt:lpstr>Things to do at home</vt:lpstr>
      <vt:lpstr>E-safety </vt:lpstr>
      <vt:lpstr>PowerPoint Presentation</vt:lpstr>
      <vt:lpstr>PowerPoint Presentation</vt:lpstr>
      <vt:lpstr>Thank you for attending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Chris Swain</dc:creator>
  <cp:lastModifiedBy>Morgan Lennon</cp:lastModifiedBy>
  <cp:revision>32</cp:revision>
  <dcterms:created xsi:type="dcterms:W3CDTF">2021-09-09T14:59:42Z</dcterms:created>
  <dcterms:modified xsi:type="dcterms:W3CDTF">2025-09-11T16:54:09Z</dcterms:modified>
</cp:coreProperties>
</file>