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404" r:id="rId5"/>
    <p:sldId id="2405" r:id="rId6"/>
    <p:sldId id="2441" r:id="rId7"/>
    <p:sldId id="2427" r:id="rId8"/>
    <p:sldId id="2410" r:id="rId9"/>
    <p:sldId id="2386" r:id="rId10"/>
    <p:sldId id="2428" r:id="rId11"/>
    <p:sldId id="2432" r:id="rId12"/>
    <p:sldId id="2446" r:id="rId13"/>
    <p:sldId id="241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E77C62D-87BE-8217-95FF-F48E6B715DCD}" name="Jo Pettifer" initials="JP" userId="S::jo.pettifer@letsgozero.org::64caa19b-bff6-4e98-8f6e-1b00c8585080" providerId="AD"/>
  <p188:author id="{02F4ED2D-7C14-26F4-FA6C-AEB7AAA8CAD5}" name="Sarah Mills" initials="SM" userId="S::Sarah.Mills@letsgozero.org::f0105de1-23b2-4cc9-bb6e-d2c688202b51" providerId="AD"/>
  <p188:author id="{F1669D34-7DCC-88F4-878D-E33D23EACA37}" name="Rosie Pincott" initials="RP" userId="S::Rosie.Pincott@letsgozero.org::cfc84a7d-7e83-4f6a-9713-91a8030638c1" providerId="AD"/>
  <p188:author id="{9519004E-077E-CC4B-96B0-0D18AE02BB04}" name="Tara Choudhury" initials="TC" userId="S::Tara.Choudhury@letsgozero.org::18a06b9f-861e-460a-aea2-8f3e79a9a22d" providerId="AD"/>
  <p188:author id="{47E73964-246A-3198-350E-407F3175B28F}" name="Jelly Moring" initials="JM" userId="S::jelly.moring@letsgozero.org::6c978951-f994-420a-a5b5-2cf77898e468" providerId="AD"/>
  <p188:author id="{245A1567-8CCB-BC9A-DE18-9F0B15499AEE}" name="Rosie Pincott" initials="RP" userId="S::rosie.pincott@letsgozero.org::cfc84a7d-7e83-4f6a-9713-91a8030638c1" providerId="AD"/>
  <p188:author id="{43F7117D-D764-ED18-4EF2-2F44EF7B4693}" name="Catherine Odell" initials="CO" userId="S::catherine.odell@letsgozero.org::7af32fc9-6107-499a-9eff-1f91734f48f0" providerId="AD"/>
  <p188:author id="{FAB30F8A-D21B-9EC6-F5AD-C772738BDE50}" name="Jelly Moring" initials="" userId="S::Jelly.Moring@letsgozero.org::6c978951-f994-420a-a5b5-2cf77898e468" providerId="AD"/>
  <p188:author id="{3AAA0D90-24BB-8A12-50C7-56E07B0C0BA4}" name="Alex Seal" initials="" userId="S::Alex.Seal@ashden.org::6eb4eded-030f-4e9c-928c-09a3a690be01" providerId="AD"/>
  <p188:author id="{723BA995-D45D-6D21-16F1-BCEF0D62632E}" name="Jasmine Newhouse" initials="" userId="S::Jasmine.Newhouse@letsgozero.org::b18e5ce9-e0df-490a-be25-11ac71700375" providerId="AD"/>
  <p188:author id="{147DC19F-E551-42B4-4300-B20BB83FF66C}" name="Danielle McArdle" initials="" userId="S::Danielle.McArdle@letsgozero.org::affc4def-85b6-487b-ae96-c7419880fe08" providerId="AD"/>
  <p188:author id="{938A41B5-DCDC-08BB-82B3-0A68CABBDA9D}" name="Jasmine Newhouse" initials="JN" userId="S::Jasmine.Newhouse@ashden.org::b18e5ce9-e0df-490a-be25-11ac71700375" providerId="AD"/>
  <p188:author id="{75942FBD-B99C-59E7-1A07-0233610D38FD}" name="Sarah Mills" initials="SM" userId="S::sarah.mills@letsgozero.org::f0105de1-23b2-4cc9-bb6e-d2c688202b51" providerId="AD"/>
  <p188:author id="{A1734AC1-4140-F3F1-36E6-6C1FA9F24E27}" name="Danielle McArdle" initials="DM" userId="S::danielle.mcardle@letsgozero.org::affc4def-85b6-487b-ae96-c7419880fe08" providerId="AD"/>
  <p188:author id="{114420CB-AE96-C78E-F8DE-7C0D1023E7E5}" name="Lucy Archer" initials="LA" userId="S::Lucy.Archer@ashden.org::65e3bf66-2f94-4f1b-826c-24f30c57bfa1" providerId="AD"/>
  <p188:author id="{1028E2D6-68DB-C0B4-A40C-01D05B50D381}" name="Alex Seal" initials="AS" userId="S::alex.seal@ashden.org::6eb4eded-030f-4e9c-928c-09a3a690be01" providerId="AD"/>
  <p188:author id="{868F31DC-2259-1250-3643-968A5E6BA717}" name="Sarah Mills" initials="SM" userId="S::Sarah.Mills@ashden.org::f0105de1-23b2-4cc9-bb6e-d2c688202b51" providerId="AD"/>
  <p188:author id="{3AE677E4-3153-FA76-4EB1-4123F0B72DB2}" name="Jo Pettifer" initials="JP" userId="S::Jo.Pettifer@letsgozero.org::64caa19b-bff6-4e98-8f6e-1b00c8585080" providerId="AD"/>
  <p188:author id="{0F12E1FC-AFC6-D5E3-9BD5-F0D86E75F1C6}" name="Tara Choudhury" initials="TC" userId="S::tara.choudhury@letsgozero.org::18a06b9f-861e-460a-aea2-8f3e79a9a22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238"/>
    <a:srgbClr val="E15637"/>
    <a:srgbClr val="FF5237"/>
    <a:srgbClr val="F9E703"/>
    <a:srgbClr val="F9E701"/>
    <a:srgbClr val="A9D18E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2D390E-DE72-6EC4-C422-8F343F44A03C}" v="331" dt="2025-12-09T11:54:32.2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umari Kher" userId="S::kumari.kher@letsgozero.org::70bd9bb9-e47a-4707-b77d-f4cef94ba399" providerId="AD" clId="Web-{66E67C4E-5577-CCAA-DC48-ED854D76C6B0}"/>
    <pc:docChg chg="addSld delSld modSld">
      <pc:chgData name="Kumari Kher" userId="S::kumari.kher@letsgozero.org::70bd9bb9-e47a-4707-b77d-f4cef94ba399" providerId="AD" clId="Web-{66E67C4E-5577-CCAA-DC48-ED854D76C6B0}" dt="2025-12-01T15:14:25.461" v="448" actId="20577"/>
      <pc:docMkLst>
        <pc:docMk/>
      </pc:docMkLst>
      <pc:sldChg chg="modSp">
        <pc:chgData name="Kumari Kher" userId="S::kumari.kher@letsgozero.org::70bd9bb9-e47a-4707-b77d-f4cef94ba399" providerId="AD" clId="Web-{66E67C4E-5577-CCAA-DC48-ED854D76C6B0}" dt="2025-12-01T13:31:59.585" v="13" actId="20577"/>
        <pc:sldMkLst>
          <pc:docMk/>
          <pc:sldMk cId="1061479587" sldId="2404"/>
        </pc:sldMkLst>
        <pc:spChg chg="mod">
          <ac:chgData name="Kumari Kher" userId="S::kumari.kher@letsgozero.org::70bd9bb9-e47a-4707-b77d-f4cef94ba399" providerId="AD" clId="Web-{66E67C4E-5577-CCAA-DC48-ED854D76C6B0}" dt="2025-12-01T13:31:59.585" v="13" actId="20577"/>
          <ac:spMkLst>
            <pc:docMk/>
            <pc:sldMk cId="1061479587" sldId="2404"/>
            <ac:spMk id="16" creationId="{B11CE5BC-DBCB-CC2B-A3DC-3E5D08FBCC66}"/>
          </ac:spMkLst>
        </pc:spChg>
      </pc:sldChg>
      <pc:sldChg chg="addSp delSp modSp add del">
        <pc:chgData name="Kumari Kher" userId="S::kumari.kher@letsgozero.org::70bd9bb9-e47a-4707-b77d-f4cef94ba399" providerId="AD" clId="Web-{66E67C4E-5577-CCAA-DC48-ED854D76C6B0}" dt="2025-12-01T14:40:04.953" v="116" actId="20577"/>
        <pc:sldMkLst>
          <pc:docMk/>
          <pc:sldMk cId="2649306211" sldId="2410"/>
        </pc:sldMkLst>
        <pc:spChg chg="mod">
          <ac:chgData name="Kumari Kher" userId="S::kumari.kher@letsgozero.org::70bd9bb9-e47a-4707-b77d-f4cef94ba399" providerId="AD" clId="Web-{66E67C4E-5577-CCAA-DC48-ED854D76C6B0}" dt="2025-12-01T14:40:04.953" v="116" actId="20577"/>
          <ac:spMkLst>
            <pc:docMk/>
            <pc:sldMk cId="2649306211" sldId="2410"/>
            <ac:spMk id="7" creationId="{07EF966D-6092-2C98-897B-9E6E41FD79D9}"/>
          </ac:spMkLst>
        </pc:spChg>
        <pc:graphicFrameChg chg="add del mod">
          <ac:chgData name="Kumari Kher" userId="S::kumari.kher@letsgozero.org::70bd9bb9-e47a-4707-b77d-f4cef94ba399" providerId="AD" clId="Web-{66E67C4E-5577-CCAA-DC48-ED854D76C6B0}" dt="2025-12-01T13:47:07.795" v="45" actId="1076"/>
          <ac:graphicFrameMkLst>
            <pc:docMk/>
            <pc:sldMk cId="2649306211" sldId="2410"/>
            <ac:graphicFrameMk id="17" creationId="{986C28F7-F870-C6E9-81C0-E400F956E192}"/>
          </ac:graphicFrameMkLst>
        </pc:graphicFrameChg>
        <pc:picChg chg="mod">
          <ac:chgData name="Kumari Kher" userId="S::kumari.kher@letsgozero.org::70bd9bb9-e47a-4707-b77d-f4cef94ba399" providerId="AD" clId="Web-{66E67C4E-5577-CCAA-DC48-ED854D76C6B0}" dt="2025-12-01T13:47:10.139" v="46" actId="1076"/>
          <ac:picMkLst>
            <pc:docMk/>
            <pc:sldMk cId="2649306211" sldId="2410"/>
            <ac:picMk id="19" creationId="{FFF481DD-BF6B-279C-90AE-DCEFFB22BE48}"/>
          </ac:picMkLst>
        </pc:picChg>
        <pc:picChg chg="add mod">
          <ac:chgData name="Kumari Kher" userId="S::kumari.kher@letsgozero.org::70bd9bb9-e47a-4707-b77d-f4cef94ba399" providerId="AD" clId="Web-{66E67C4E-5577-CCAA-DC48-ED854D76C6B0}" dt="2025-12-01T13:45:50.259" v="34" actId="1076"/>
          <ac:picMkLst>
            <pc:docMk/>
            <pc:sldMk cId="2649306211" sldId="2410"/>
            <ac:picMk id="20" creationId="{0D08C5CB-74D1-7970-F6D3-3E703F37B752}"/>
          </ac:picMkLst>
        </pc:picChg>
        <pc:picChg chg="add mod">
          <ac:chgData name="Kumari Kher" userId="S::kumari.kher@letsgozero.org::70bd9bb9-e47a-4707-b77d-f4cef94ba399" providerId="AD" clId="Web-{66E67C4E-5577-CCAA-DC48-ED854D76C6B0}" dt="2025-12-01T13:48:14.469" v="55" actId="1076"/>
          <ac:picMkLst>
            <pc:docMk/>
            <pc:sldMk cId="2649306211" sldId="2410"/>
            <ac:picMk id="22" creationId="{D72EF9A4-A84F-03C8-42C7-C305B647F78F}"/>
          </ac:picMkLst>
        </pc:picChg>
        <pc:picChg chg="add mod">
          <ac:chgData name="Kumari Kher" userId="S::kumari.kher@letsgozero.org::70bd9bb9-e47a-4707-b77d-f4cef94ba399" providerId="AD" clId="Web-{66E67C4E-5577-CCAA-DC48-ED854D76C6B0}" dt="2025-12-01T13:46:47.935" v="42" actId="1076"/>
          <ac:picMkLst>
            <pc:docMk/>
            <pc:sldMk cId="2649306211" sldId="2410"/>
            <ac:picMk id="26" creationId="{AC238296-BAB2-69CC-5BC1-695C399EC454}"/>
          </ac:picMkLst>
        </pc:picChg>
        <pc:picChg chg="add mod">
          <ac:chgData name="Kumari Kher" userId="S::kumari.kher@letsgozero.org::70bd9bb9-e47a-4707-b77d-f4cef94ba399" providerId="AD" clId="Web-{66E67C4E-5577-CCAA-DC48-ED854D76C6B0}" dt="2025-12-01T13:46:44.544" v="41" actId="1076"/>
          <ac:picMkLst>
            <pc:docMk/>
            <pc:sldMk cId="2649306211" sldId="2410"/>
            <ac:picMk id="28" creationId="{D5832309-0AA1-700B-EA8F-400977003975}"/>
          </ac:picMkLst>
        </pc:picChg>
        <pc:picChg chg="add mod">
          <ac:chgData name="Kumari Kher" userId="S::kumari.kher@letsgozero.org::70bd9bb9-e47a-4707-b77d-f4cef94ba399" providerId="AD" clId="Web-{66E67C4E-5577-CCAA-DC48-ED854D76C6B0}" dt="2025-12-01T13:47:19.436" v="48" actId="1076"/>
          <ac:picMkLst>
            <pc:docMk/>
            <pc:sldMk cId="2649306211" sldId="2410"/>
            <ac:picMk id="29" creationId="{08B41C1A-694F-C7F0-2325-6510F34E9F53}"/>
          </ac:picMkLst>
        </pc:picChg>
        <pc:picChg chg="add mod">
          <ac:chgData name="Kumari Kher" userId="S::kumari.kher@letsgozero.org::70bd9bb9-e47a-4707-b77d-f4cef94ba399" providerId="AD" clId="Web-{66E67C4E-5577-CCAA-DC48-ED854D76C6B0}" dt="2025-12-01T13:47:51.203" v="52" actId="1076"/>
          <ac:picMkLst>
            <pc:docMk/>
            <pc:sldMk cId="2649306211" sldId="2410"/>
            <ac:picMk id="36" creationId="{3BCE3BE3-DB59-99F0-5166-32599AC14BAD}"/>
          </ac:picMkLst>
        </pc:picChg>
        <pc:picChg chg="add mod">
          <ac:chgData name="Kumari Kher" userId="S::kumari.kher@letsgozero.org::70bd9bb9-e47a-4707-b77d-f4cef94ba399" providerId="AD" clId="Web-{66E67C4E-5577-CCAA-DC48-ED854D76C6B0}" dt="2025-12-01T13:47:59.016" v="54" actId="1076"/>
          <ac:picMkLst>
            <pc:docMk/>
            <pc:sldMk cId="2649306211" sldId="2410"/>
            <ac:picMk id="37" creationId="{F3B1DF7F-1126-B205-EB9A-455018F66630}"/>
          </ac:picMkLst>
        </pc:picChg>
      </pc:sldChg>
      <pc:sldChg chg="addSp delSp modSp">
        <pc:chgData name="Kumari Kher" userId="S::kumari.kher@letsgozero.org::70bd9bb9-e47a-4707-b77d-f4cef94ba399" providerId="AD" clId="Web-{66E67C4E-5577-CCAA-DC48-ED854D76C6B0}" dt="2025-12-01T13:31:36.709" v="8" actId="20577"/>
        <pc:sldMkLst>
          <pc:docMk/>
          <pc:sldMk cId="2297537381" sldId="2415"/>
        </pc:sldMkLst>
        <pc:spChg chg="mod">
          <ac:chgData name="Kumari Kher" userId="S::kumari.kher@letsgozero.org::70bd9bb9-e47a-4707-b77d-f4cef94ba399" providerId="AD" clId="Web-{66E67C4E-5577-CCAA-DC48-ED854D76C6B0}" dt="2025-12-01T13:31:36.709" v="8" actId="20577"/>
          <ac:spMkLst>
            <pc:docMk/>
            <pc:sldMk cId="2297537381" sldId="2415"/>
            <ac:spMk id="32" creationId="{FDA81B16-FD9C-706F-3AAA-B96B1AAD30A3}"/>
          </ac:spMkLst>
        </pc:spChg>
        <pc:picChg chg="add mod">
          <ac:chgData name="Kumari Kher" userId="S::kumari.kher@letsgozero.org::70bd9bb9-e47a-4707-b77d-f4cef94ba399" providerId="AD" clId="Web-{66E67C4E-5577-CCAA-DC48-ED854D76C6B0}" dt="2025-12-01T13:31:30.224" v="6" actId="1076"/>
          <ac:picMkLst>
            <pc:docMk/>
            <pc:sldMk cId="2297537381" sldId="2415"/>
            <ac:picMk id="3" creationId="{0F89D849-E2B3-4D18-AB17-8883A0824DDC}"/>
          </ac:picMkLst>
        </pc:picChg>
      </pc:sldChg>
      <pc:sldChg chg="modSp">
        <pc:chgData name="Kumari Kher" userId="S::kumari.kher@letsgozero.org::70bd9bb9-e47a-4707-b77d-f4cef94ba399" providerId="AD" clId="Web-{66E67C4E-5577-CCAA-DC48-ED854D76C6B0}" dt="2025-12-01T14:48:36.389" v="122" actId="20577"/>
        <pc:sldMkLst>
          <pc:docMk/>
          <pc:sldMk cId="550723065" sldId="2428"/>
        </pc:sldMkLst>
        <pc:spChg chg="mod">
          <ac:chgData name="Kumari Kher" userId="S::kumari.kher@letsgozero.org::70bd9bb9-e47a-4707-b77d-f4cef94ba399" providerId="AD" clId="Web-{66E67C4E-5577-CCAA-DC48-ED854D76C6B0}" dt="2025-12-01T14:48:36.389" v="122" actId="20577"/>
          <ac:spMkLst>
            <pc:docMk/>
            <pc:sldMk cId="550723065" sldId="2428"/>
            <ac:spMk id="17" creationId="{F9D04B5A-C510-38C2-AB13-663AB65E2F08}"/>
          </ac:spMkLst>
        </pc:spChg>
      </pc:sldChg>
      <pc:sldChg chg="modSp">
        <pc:chgData name="Kumari Kher" userId="S::kumari.kher@letsgozero.org::70bd9bb9-e47a-4707-b77d-f4cef94ba399" providerId="AD" clId="Web-{66E67C4E-5577-CCAA-DC48-ED854D76C6B0}" dt="2025-12-01T15:00:29.277" v="281" actId="1076"/>
        <pc:sldMkLst>
          <pc:docMk/>
          <pc:sldMk cId="1128870040" sldId="2432"/>
        </pc:sldMkLst>
        <pc:spChg chg="mod">
          <ac:chgData name="Kumari Kher" userId="S::kumari.kher@letsgozero.org::70bd9bb9-e47a-4707-b77d-f4cef94ba399" providerId="AD" clId="Web-{66E67C4E-5577-CCAA-DC48-ED854D76C6B0}" dt="2025-12-01T15:00:29.277" v="281" actId="1076"/>
          <ac:spMkLst>
            <pc:docMk/>
            <pc:sldMk cId="1128870040" sldId="2432"/>
            <ac:spMk id="7" creationId="{C8CEC3CF-B71B-ADF2-BBA1-650B9BA4E538}"/>
          </ac:spMkLst>
        </pc:spChg>
      </pc:sldChg>
      <pc:sldChg chg="modSp">
        <pc:chgData name="Kumari Kher" userId="S::kumari.kher@letsgozero.org::70bd9bb9-e47a-4707-b77d-f4cef94ba399" providerId="AD" clId="Web-{66E67C4E-5577-CCAA-DC48-ED854D76C6B0}" dt="2025-12-01T14:35:03.656" v="107" actId="20577"/>
        <pc:sldMkLst>
          <pc:docMk/>
          <pc:sldMk cId="437904985" sldId="2441"/>
        </pc:sldMkLst>
        <pc:spChg chg="mod">
          <ac:chgData name="Kumari Kher" userId="S::kumari.kher@letsgozero.org::70bd9bb9-e47a-4707-b77d-f4cef94ba399" providerId="AD" clId="Web-{66E67C4E-5577-CCAA-DC48-ED854D76C6B0}" dt="2025-12-01T14:35:03.656" v="107" actId="20577"/>
          <ac:spMkLst>
            <pc:docMk/>
            <pc:sldMk cId="437904985" sldId="2441"/>
            <ac:spMk id="6" creationId="{5C33FAA6-5A95-66BF-96C0-104F6F319ACF}"/>
          </ac:spMkLst>
        </pc:spChg>
        <pc:picChg chg="mod">
          <ac:chgData name="Kumari Kher" userId="S::kumari.kher@letsgozero.org::70bd9bb9-e47a-4707-b77d-f4cef94ba399" providerId="AD" clId="Web-{66E67C4E-5577-CCAA-DC48-ED854D76C6B0}" dt="2025-12-01T13:32:22.992" v="14" actId="14100"/>
          <ac:picMkLst>
            <pc:docMk/>
            <pc:sldMk cId="437904985" sldId="2441"/>
            <ac:picMk id="3" creationId="{635ABEBC-5482-C28A-90C4-E34C12919C14}"/>
          </ac:picMkLst>
        </pc:picChg>
      </pc:sldChg>
      <pc:sldChg chg="modSp">
        <pc:chgData name="Kumari Kher" userId="S::kumari.kher@letsgozero.org::70bd9bb9-e47a-4707-b77d-f4cef94ba399" providerId="AD" clId="Web-{66E67C4E-5577-CCAA-DC48-ED854D76C6B0}" dt="2025-12-01T15:14:25.461" v="448" actId="20577"/>
        <pc:sldMkLst>
          <pc:docMk/>
          <pc:sldMk cId="1804614620" sldId="2446"/>
        </pc:sldMkLst>
        <pc:spChg chg="mod">
          <ac:chgData name="Kumari Kher" userId="S::kumari.kher@letsgozero.org::70bd9bb9-e47a-4707-b77d-f4cef94ba399" providerId="AD" clId="Web-{66E67C4E-5577-CCAA-DC48-ED854D76C6B0}" dt="2025-12-01T15:14:25.461" v="448" actId="20577"/>
          <ac:spMkLst>
            <pc:docMk/>
            <pc:sldMk cId="1804614620" sldId="2446"/>
            <ac:spMk id="7" creationId="{DBE35EA6-8A25-0611-A3A1-42B5C17B9D6A}"/>
          </ac:spMkLst>
        </pc:spChg>
      </pc:sldChg>
    </pc:docChg>
  </pc:docChgLst>
  <pc:docChgLst>
    <pc:chgData name="Kumari Kher" userId="S::kumari.kher@letsgozero.org::70bd9bb9-e47a-4707-b77d-f4cef94ba399" providerId="AD" clId="Web-{1F2D390E-DE72-6EC4-C422-8F343F44A03C}"/>
    <pc:docChg chg="modSld">
      <pc:chgData name="Kumari Kher" userId="S::kumari.kher@letsgozero.org::70bd9bb9-e47a-4707-b77d-f4cef94ba399" providerId="AD" clId="Web-{1F2D390E-DE72-6EC4-C422-8F343F44A03C}" dt="2025-12-09T11:54:32.213" v="172" actId="14100"/>
      <pc:docMkLst>
        <pc:docMk/>
      </pc:docMkLst>
      <pc:sldChg chg="modSp">
        <pc:chgData name="Kumari Kher" userId="S::kumari.kher@letsgozero.org::70bd9bb9-e47a-4707-b77d-f4cef94ba399" providerId="AD" clId="Web-{1F2D390E-DE72-6EC4-C422-8F343F44A03C}" dt="2025-12-09T10:30:21.166" v="166" actId="20577"/>
        <pc:sldMkLst>
          <pc:docMk/>
          <pc:sldMk cId="2003996682" sldId="2386"/>
        </pc:sldMkLst>
        <pc:spChg chg="mod">
          <ac:chgData name="Kumari Kher" userId="S::kumari.kher@letsgozero.org::70bd9bb9-e47a-4707-b77d-f4cef94ba399" providerId="AD" clId="Web-{1F2D390E-DE72-6EC4-C422-8F343F44A03C}" dt="2025-12-09T10:30:21.166" v="166" actId="20577"/>
          <ac:spMkLst>
            <pc:docMk/>
            <pc:sldMk cId="2003996682" sldId="2386"/>
            <ac:spMk id="7" creationId="{1AF4087F-F31F-CF9B-AB8B-28CDB657774C}"/>
          </ac:spMkLst>
        </pc:spChg>
      </pc:sldChg>
      <pc:sldChg chg="modSp">
        <pc:chgData name="Kumari Kher" userId="S::kumari.kher@letsgozero.org::70bd9bb9-e47a-4707-b77d-f4cef94ba399" providerId="AD" clId="Web-{1F2D390E-DE72-6EC4-C422-8F343F44A03C}" dt="2025-12-09T11:54:32.213" v="172" actId="14100"/>
        <pc:sldMkLst>
          <pc:docMk/>
          <pc:sldMk cId="550723065" sldId="2428"/>
        </pc:sldMkLst>
        <pc:spChg chg="mod">
          <ac:chgData name="Kumari Kher" userId="S::kumari.kher@letsgozero.org::70bd9bb9-e47a-4707-b77d-f4cef94ba399" providerId="AD" clId="Web-{1F2D390E-DE72-6EC4-C422-8F343F44A03C}" dt="2025-12-09T11:54:32.213" v="172" actId="14100"/>
          <ac:spMkLst>
            <pc:docMk/>
            <pc:sldMk cId="550723065" sldId="2428"/>
            <ac:spMk id="17" creationId="{F9D04B5A-C510-38C2-AB13-663AB65E2F08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sfct.sharepoint.com/sites/ashden/LGZ/Climate%20Action%20Advisors%20Project/1.%20Climate%20Action%20Advisors/6.%20Whole%20team/Information%20&amp;%20Guidance/Count%20Your%20Carbon%20data%20analysis/CYC%20comparative%20data%20between%20school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Baseline</a:t>
            </a:r>
            <a:r>
              <a:rPr lang="en-GB" baseline="0"/>
              <a:t> vs End of Year 1 - Total Emissions (tCO</a:t>
            </a:r>
            <a:r>
              <a:rPr lang="en-GB" sz="900" baseline="0"/>
              <a:t>2</a:t>
            </a:r>
            <a:r>
              <a:rPr lang="en-GB" baseline="0"/>
              <a:t>e)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Baseline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Primaries!$AV$50:$AV$60</c:f>
              <c:strCache>
                <c:ptCount val="11"/>
                <c:pt idx="0">
                  <c:v>Fuel Usage</c:v>
                </c:pt>
                <c:pt idx="1">
                  <c:v>Electricity Usage</c:v>
                </c:pt>
                <c:pt idx="2">
                  <c:v>Waste Usage</c:v>
                </c:pt>
                <c:pt idx="3">
                  <c:v>Water Usage</c:v>
                </c:pt>
                <c:pt idx="4">
                  <c:v>Vehicles</c:v>
                </c:pt>
                <c:pt idx="5">
                  <c:v>School Trips</c:v>
                </c:pt>
                <c:pt idx="6">
                  <c:v>Student Commutes</c:v>
                </c:pt>
                <c:pt idx="7">
                  <c:v>Staff Commutes</c:v>
                </c:pt>
                <c:pt idx="8">
                  <c:v>Meals</c:v>
                </c:pt>
                <c:pt idx="9">
                  <c:v>Spending</c:v>
                </c:pt>
                <c:pt idx="10">
                  <c:v>Uniforms</c:v>
                </c:pt>
              </c:strCache>
            </c:strRef>
          </c:cat>
          <c:val>
            <c:numRef>
              <c:f>Primaries!$AW$50:$AW$60</c:f>
              <c:numCache>
                <c:formatCode>0.00</c:formatCode>
                <c:ptCount val="11"/>
                <c:pt idx="0">
                  <c:v>27.0352</c:v>
                </c:pt>
                <c:pt idx="1">
                  <c:v>13.5176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5.0690999999999997</c:v>
                </c:pt>
                <c:pt idx="7">
                  <c:v>11.8279</c:v>
                </c:pt>
                <c:pt idx="8">
                  <c:v>27.0352</c:v>
                </c:pt>
                <c:pt idx="9">
                  <c:v>25.345500000000001</c:v>
                </c:pt>
                <c:pt idx="10">
                  <c:v>57.449799999999996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4F-4C51-B886-18D084F54469}"/>
            </c:ext>
          </c:extLst>
        </c:ser>
        <c:ser>
          <c:idx val="1"/>
          <c:order val="1"/>
          <c:tx>
            <c:v>End of Year 1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Primaries!$AV$50:$AV$60</c:f>
              <c:strCache>
                <c:ptCount val="11"/>
                <c:pt idx="0">
                  <c:v>Fuel Usage</c:v>
                </c:pt>
                <c:pt idx="1">
                  <c:v>Electricity Usage</c:v>
                </c:pt>
                <c:pt idx="2">
                  <c:v>Waste Usage</c:v>
                </c:pt>
                <c:pt idx="3">
                  <c:v>Water Usage</c:v>
                </c:pt>
                <c:pt idx="4">
                  <c:v>Vehicles</c:v>
                </c:pt>
                <c:pt idx="5">
                  <c:v>School Trips</c:v>
                </c:pt>
                <c:pt idx="6">
                  <c:v>Student Commutes</c:v>
                </c:pt>
                <c:pt idx="7">
                  <c:v>Staff Commutes</c:v>
                </c:pt>
                <c:pt idx="8">
                  <c:v>Meals</c:v>
                </c:pt>
                <c:pt idx="9">
                  <c:v>Spending</c:v>
                </c:pt>
                <c:pt idx="10">
                  <c:v>Uniforms</c:v>
                </c:pt>
              </c:strCache>
            </c:strRef>
          </c:cat>
          <c:val>
            <c:numRef>
              <c:f>Primaries!$AX$50:$AX$60</c:f>
              <c:numCache>
                <c:formatCode>0.00</c:formatCode>
                <c:ptCount val="11"/>
                <c:pt idx="0">
                  <c:v>13.4</c:v>
                </c:pt>
                <c:pt idx="1">
                  <c:v>11.1</c:v>
                </c:pt>
                <c:pt idx="2">
                  <c:v>0.01</c:v>
                </c:pt>
                <c:pt idx="3">
                  <c:v>0.03</c:v>
                </c:pt>
                <c:pt idx="4">
                  <c:v>0</c:v>
                </c:pt>
                <c:pt idx="5">
                  <c:v>0.09</c:v>
                </c:pt>
                <c:pt idx="6">
                  <c:v>10.3</c:v>
                </c:pt>
                <c:pt idx="7">
                  <c:v>7.6</c:v>
                </c:pt>
                <c:pt idx="8">
                  <c:v>62.5</c:v>
                </c:pt>
                <c:pt idx="9">
                  <c:v>15.9</c:v>
                </c:pt>
                <c:pt idx="10">
                  <c:v>13.1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A4F-4C51-B886-18D084F54469}"/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Primaries!$AV$50:$AV$60</c:f>
              <c:strCache>
                <c:ptCount val="11"/>
                <c:pt idx="0">
                  <c:v>Fuel Usage</c:v>
                </c:pt>
                <c:pt idx="1">
                  <c:v>Electricity Usage</c:v>
                </c:pt>
                <c:pt idx="2">
                  <c:v>Waste Usage</c:v>
                </c:pt>
                <c:pt idx="3">
                  <c:v>Water Usage</c:v>
                </c:pt>
                <c:pt idx="4">
                  <c:v>Vehicles</c:v>
                </c:pt>
                <c:pt idx="5">
                  <c:v>School Trips</c:v>
                </c:pt>
                <c:pt idx="6">
                  <c:v>Student Commutes</c:v>
                </c:pt>
                <c:pt idx="7">
                  <c:v>Staff Commutes</c:v>
                </c:pt>
                <c:pt idx="8">
                  <c:v>Meals</c:v>
                </c:pt>
                <c:pt idx="9">
                  <c:v>Spending</c:v>
                </c:pt>
                <c:pt idx="10">
                  <c:v>Uniforms</c:v>
                </c:pt>
              </c:strCache>
              <c:extLst xmlns:c15="http://schemas.microsoft.com/office/drawing/2012/chart"/>
            </c:strRef>
          </c:cat>
          <c:val>
            <c:numRef>
              <c:f>Primaries!$AW$44</c:f>
              <c:numCache>
                <c:formatCode>General</c:formatCode>
                <c:ptCount val="1"/>
                <c:pt idx="0">
                  <c:v>0</c:v>
                </c:pt>
              </c:numCache>
              <c:extLst xmlns:c15="http://schemas.microsoft.com/office/drawing/2012/chart"/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2-BA4F-4C51-B886-18D084F54469}"/>
            </c:ext>
          </c:extLst>
        </c:ser>
        <c:ser>
          <c:idx val="3"/>
          <c:order val="3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Primaries!$AV$50:$AV$60</c:f>
              <c:strCache>
                <c:ptCount val="11"/>
                <c:pt idx="0">
                  <c:v>Fuel Usage</c:v>
                </c:pt>
                <c:pt idx="1">
                  <c:v>Electricity Usage</c:v>
                </c:pt>
                <c:pt idx="2">
                  <c:v>Waste Usage</c:v>
                </c:pt>
                <c:pt idx="3">
                  <c:v>Water Usage</c:v>
                </c:pt>
                <c:pt idx="4">
                  <c:v>Vehicles</c:v>
                </c:pt>
                <c:pt idx="5">
                  <c:v>School Trips</c:v>
                </c:pt>
                <c:pt idx="6">
                  <c:v>Student Commutes</c:v>
                </c:pt>
                <c:pt idx="7">
                  <c:v>Staff Commutes</c:v>
                </c:pt>
                <c:pt idx="8">
                  <c:v>Meals</c:v>
                </c:pt>
                <c:pt idx="9">
                  <c:v>Spending</c:v>
                </c:pt>
                <c:pt idx="10">
                  <c:v>Uniforms</c:v>
                </c:pt>
              </c:strCache>
              <c:extLst xmlns:c15="http://schemas.microsoft.com/office/drawing/2012/chart"/>
            </c:strRef>
          </c:cat>
          <c:val>
            <c:numRef>
              <c:f>Primaries!$AX$44</c:f>
              <c:numCache>
                <c:formatCode>General</c:formatCode>
                <c:ptCount val="1"/>
                <c:pt idx="0">
                  <c:v>0</c:v>
                </c:pt>
              </c:numCache>
              <c:extLst xmlns:c15="http://schemas.microsoft.com/office/drawing/2012/chart"/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3-BA4F-4C51-B886-18D084F544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04206799"/>
        <c:axId val="1504194319"/>
        <c:extLst/>
      </c:barChart>
      <c:catAx>
        <c:axId val="15042067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4194319"/>
        <c:crosses val="autoZero"/>
        <c:auto val="1"/>
        <c:lblAlgn val="ctr"/>
        <c:lblOffset val="100"/>
        <c:noMultiLvlLbl val="0"/>
      </c:catAx>
      <c:valAx>
        <c:axId val="15041943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042067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8AD0394-4F77-ECA1-6C2B-971783B2F4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B6DA7B-30AD-2D5D-94F8-CD4FAED02E7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E71EF8-EF42-4F90-8133-C1DD799047DB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BF188B-CC3C-3C4C-E311-4922FCE65D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3B63EE-BF1B-F34B-7601-7A5CBEDBF5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B3365-3593-4811-811D-77310AE70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687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550D6D-7E0A-4F25-B9AD-57DD3D0B3D92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D3A50-B0A7-46A8-8BAA-30B909C55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295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Image to be replaced with one of the school if you have a high enough quality image or a standard LGZ image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581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Image to be replaced with one of the school if you have a high enough quality image or a standard LGZ image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710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CAA can change the number of examples, plus the icon (click “insert” on toolbar, then icons, then type a suitable search term e.g. food)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871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683F7-1412-94BD-3EA0-A419959D9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00843D-74AC-5EF6-FFB3-3F712CC2FF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61C1F1-A4B5-D16C-8849-A76863328D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AF9ADB-5EF2-FE01-90C5-1B3921EA81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601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108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477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jpeg"/><Relationship Id="rId11" Type="http://schemas.openxmlformats.org/officeDocument/2006/relationships/image" Target="../media/image2.png"/><Relationship Id="rId5" Type="http://schemas.microsoft.com/office/2007/relationships/hdphoto" Target="../media/hdphoto1.wdp"/><Relationship Id="rId10" Type="http://schemas.openxmlformats.org/officeDocument/2006/relationships/image" Target="../media/image15.jpeg"/><Relationship Id="rId4" Type="http://schemas.openxmlformats.org/officeDocument/2006/relationships/image" Target="../media/image10.png"/><Relationship Id="rId9" Type="http://schemas.openxmlformats.org/officeDocument/2006/relationships/image" Target="../media/image14.jpe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5B4CA-D45D-475D-B399-C7262835B059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Overpass" panose="00000500000000000000" pitchFamily="50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Overpass" panose="00000500000000000000" pitchFamily="50" charset="0"/>
              </a:defRPr>
            </a:lvl1pPr>
            <a:lvl2pPr>
              <a:defRPr>
                <a:latin typeface="Overpass" panose="00000500000000000000" pitchFamily="50" charset="0"/>
              </a:defRPr>
            </a:lvl2pPr>
            <a:lvl3pPr>
              <a:defRPr>
                <a:latin typeface="Overpass" panose="00000500000000000000" pitchFamily="50" charset="0"/>
              </a:defRPr>
            </a:lvl3pPr>
            <a:lvl4pPr>
              <a:defRPr>
                <a:latin typeface="Overpass" panose="00000500000000000000" pitchFamily="50" charset="0"/>
              </a:defRPr>
            </a:lvl4pPr>
            <a:lvl5pPr>
              <a:defRPr>
                <a:latin typeface="Overpass" panose="00000500000000000000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3426" y="6311900"/>
            <a:ext cx="3265516" cy="365125"/>
          </a:xfrm>
        </p:spPr>
        <p:txBody>
          <a:bodyPr/>
          <a:lstStyle>
            <a:lvl1pPr>
              <a:defRPr>
                <a:latin typeface="Overpass" panose="00000500000000000000" pitchFamily="50" charset="0"/>
              </a:defRPr>
            </a:lvl1pPr>
          </a:lstStyle>
          <a:p>
            <a:r>
              <a:rPr lang="en-US"/>
              <a:t>Schools working together to be zero carbon</a:t>
            </a:r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userDrawn="1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1A3B199-B94D-72EE-87F3-F99853E5FA6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1164" y="193405"/>
            <a:ext cx="1463934" cy="80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296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4DAA1E9A-4E5C-F04C-AEE1-3FD1F2B10D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712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148B433-29AB-7A96-3877-28D116B22A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5E38C97-F9F9-4142-74E6-4358C90B9C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2" name="Picture 1" descr="A roof with solar panels on it&#10;&#10;Description automatically generated">
            <a:extLst>
              <a:ext uri="{FF2B5EF4-FFF2-40B4-BE49-F238E27FC236}">
                <a16:creationId xmlns:a16="http://schemas.microsoft.com/office/drawing/2014/main" id="{07C1C3DE-7B02-C8F5-9D63-9FA5CB5AEC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17325"/>
          </a:xfrm>
          <a:prstGeom prst="rect">
            <a:avLst/>
          </a:prstGeom>
        </p:spPr>
      </p:pic>
      <p:pic>
        <p:nvPicPr>
          <p:cNvPr id="6" name="Picture 5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DC6420E1-001D-ADD8-081E-B301E2ED5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4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writing on paper in a tree&#10;&#10;Description automatically generated">
            <a:extLst>
              <a:ext uri="{FF2B5EF4-FFF2-40B4-BE49-F238E27FC236}">
                <a16:creationId xmlns:a16="http://schemas.microsoft.com/office/drawing/2014/main" id="{DF1F549F-741E-3D0E-FE0D-4EFE8B2F69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29000"/>
          </a:xfrm>
          <a:prstGeom prst="rect">
            <a:avLst/>
          </a:prstGeom>
        </p:spPr>
      </p:pic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148B433-29AB-7A96-3877-28D116B22A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5E38C97-F9F9-4142-74E6-4358C90B9C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5" name="Picture 4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60FDE080-5BE2-EBE4-9D3D-8796B91FF71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565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C89FADF-757D-5419-65B7-EDD27A05099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45986B57-E619-F6B5-4D3C-3534C55F3A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3" name="Picture 2" descr="A young child in a field&#10;&#10;Description automatically generated">
            <a:extLst>
              <a:ext uri="{FF2B5EF4-FFF2-40B4-BE49-F238E27FC236}">
                <a16:creationId xmlns:a16="http://schemas.microsoft.com/office/drawing/2014/main" id="{BAF376BD-91BB-4C19-E787-519A8BCC14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95230"/>
          </a:xfrm>
          <a:prstGeom prst="rect">
            <a:avLst/>
          </a:prstGeom>
        </p:spPr>
      </p:pic>
      <p:pic>
        <p:nvPicPr>
          <p:cNvPr id="10" name="Picture 9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1EC9508F-DF09-4DED-49AD-07E13DC2F80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808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148B433-29AB-7A96-3877-28D116B22A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5E38C97-F9F9-4142-74E6-4358C90B9C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4" name="Picture 3" descr="A group of people sitting on a stone wall under a large tent&#10;&#10;Description automatically generated">
            <a:extLst>
              <a:ext uri="{FF2B5EF4-FFF2-40B4-BE49-F238E27FC236}">
                <a16:creationId xmlns:a16="http://schemas.microsoft.com/office/drawing/2014/main" id="{08B1754D-772E-87A8-681D-591F29A5E5C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35409"/>
          </a:xfrm>
          <a:prstGeom prst="rect">
            <a:avLst/>
          </a:prstGeom>
        </p:spPr>
      </p:pic>
      <p:pic>
        <p:nvPicPr>
          <p:cNvPr id="5" name="Picture 4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16488956-5D5D-ADE2-5A5F-A6A8786A275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199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>
            <a:extLst>
              <a:ext uri="{FF2B5EF4-FFF2-40B4-BE49-F238E27FC236}">
                <a16:creationId xmlns:a16="http://schemas.microsoft.com/office/drawing/2014/main" id="{F53CDDCF-584B-CBB5-BF61-C04C097D5C22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32521" y="0"/>
            <a:ext cx="163285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 descr="A couple of children riding scooters on a road&#10;&#10;Description automatically generated">
            <a:extLst>
              <a:ext uri="{FF2B5EF4-FFF2-40B4-BE49-F238E27FC236}">
                <a16:creationId xmlns:a16="http://schemas.microsoft.com/office/drawing/2014/main" id="{A32CBD4C-EB29-EE69-F2EC-C026E167B9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14815" y="8546"/>
            <a:ext cx="1577185" cy="3231454"/>
          </a:xfrm>
          <a:prstGeom prst="rect">
            <a:avLst/>
          </a:prstGeom>
        </p:spPr>
      </p:pic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148B433-29AB-7A96-3877-28D116B22A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5E38C97-F9F9-4142-74E6-4358C90B9C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3" name="Picture 2" descr="A person holding a camera&#10;&#10;Description automatically generated">
            <a:extLst>
              <a:ext uri="{FF2B5EF4-FFF2-40B4-BE49-F238E27FC236}">
                <a16:creationId xmlns:a16="http://schemas.microsoft.com/office/drawing/2014/main" id="{65F0C421-15EE-3D80-FC6C-656DA173E7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2862" y="0"/>
            <a:ext cx="1654629" cy="3240000"/>
          </a:xfrm>
          <a:prstGeom prst="rect">
            <a:avLst/>
          </a:prstGeom>
        </p:spPr>
      </p:pic>
      <p:pic>
        <p:nvPicPr>
          <p:cNvPr id="10" name="Picture 9" descr="A garden with flowers and a roof&#10;&#10;Description automatically generated">
            <a:extLst>
              <a:ext uri="{FF2B5EF4-FFF2-40B4-BE49-F238E27FC236}">
                <a16:creationId xmlns:a16="http://schemas.microsoft.com/office/drawing/2014/main" id="{FB95F8B3-C0A1-CAE1-2E25-3EF9626EA1D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62488" y="0"/>
            <a:ext cx="1410039" cy="3240000"/>
          </a:xfrm>
          <a:prstGeom prst="rect">
            <a:avLst/>
          </a:prstGeom>
        </p:spPr>
      </p:pic>
      <p:pic>
        <p:nvPicPr>
          <p:cNvPr id="12" name="Picture 11" descr="A white box with green buttons and a pipe&#10;&#10;Description automatically generated">
            <a:extLst>
              <a:ext uri="{FF2B5EF4-FFF2-40B4-BE49-F238E27FC236}">
                <a16:creationId xmlns:a16="http://schemas.microsoft.com/office/drawing/2014/main" id="{6EB48171-8984-8144-CF49-CA2F863349F9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97449" y="878602"/>
            <a:ext cx="3240000" cy="1484059"/>
          </a:xfrm>
          <a:prstGeom prst="rect">
            <a:avLst/>
          </a:prstGeom>
        </p:spPr>
      </p:pic>
      <p:pic>
        <p:nvPicPr>
          <p:cNvPr id="14" name="Picture 13" descr="A group of people holding shovels&#10;&#10;Description automatically generated">
            <a:extLst>
              <a:ext uri="{FF2B5EF4-FFF2-40B4-BE49-F238E27FC236}">
                <a16:creationId xmlns:a16="http://schemas.microsoft.com/office/drawing/2014/main" id="{15ED438B-6BBC-1CE2-1EBF-CAD7071A2EE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2483" y="0"/>
            <a:ext cx="1410038" cy="3240000"/>
          </a:xfrm>
          <a:prstGeom prst="rect">
            <a:avLst/>
          </a:prstGeom>
        </p:spPr>
      </p:pic>
      <p:pic>
        <p:nvPicPr>
          <p:cNvPr id="16" name="Picture 15" descr="A group of people in black uniforms holding garbage bags and walking sticks&#10;&#10;Description automatically generated">
            <a:extLst>
              <a:ext uri="{FF2B5EF4-FFF2-40B4-BE49-F238E27FC236}">
                <a16:creationId xmlns:a16="http://schemas.microsoft.com/office/drawing/2014/main" id="{44134B13-8CEE-708F-C365-CD70C32BC86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3663" y="631"/>
            <a:ext cx="1459773" cy="3240000"/>
          </a:xfrm>
          <a:prstGeom prst="rect">
            <a:avLst/>
          </a:prstGeom>
        </p:spPr>
      </p:pic>
      <p:pic>
        <p:nvPicPr>
          <p:cNvPr id="20" name="Picture 19" descr="A group of children sitting on benches in a forest&#10;&#10;Description automatically generated">
            <a:extLst>
              <a:ext uri="{FF2B5EF4-FFF2-40B4-BE49-F238E27FC236}">
                <a16:creationId xmlns:a16="http://schemas.microsoft.com/office/drawing/2014/main" id="{C501CFA1-7B3A-719D-6E4A-1F5FEC42523F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39747" y="0"/>
            <a:ext cx="1622741" cy="3240000"/>
          </a:xfrm>
          <a:prstGeom prst="rect">
            <a:avLst/>
          </a:prstGeom>
        </p:spPr>
      </p:pic>
      <p:pic>
        <p:nvPicPr>
          <p:cNvPr id="4" name="Picture 3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70986AB2-4EAF-FA73-4D8F-BB824781D4E0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21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6F1C203-A64B-41D3-CD8F-C9F0C71731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624111"/>
            <a:ext cx="3752258" cy="643574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57E73C0-BCE9-34BE-E871-5F130711971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7" y="1242557"/>
            <a:ext cx="4959808" cy="47567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 err="1"/>
              <a:t>Appox</a:t>
            </a:r>
            <a:r>
              <a:rPr lang="en-GB"/>
              <a:t> 80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</a:t>
            </a:r>
            <a:r>
              <a:rPr lang="en-GB"/>
              <a:t>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</a:p>
        </p:txBody>
      </p:sp>
      <p:pic>
        <p:nvPicPr>
          <p:cNvPr id="4" name="Picture 3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2A9A5383-0465-A5D1-2A50-49E8675474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9332" y="5894347"/>
            <a:ext cx="1392767" cy="68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73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6F1C203-A64B-41D3-CD8F-C9F0C71731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624111"/>
            <a:ext cx="3752258" cy="643574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57E73C0-BCE9-34BE-E871-5F130711971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7" y="1242557"/>
            <a:ext cx="4959808" cy="47567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 err="1"/>
              <a:t>Appox</a:t>
            </a:r>
            <a:r>
              <a:rPr lang="en-GB"/>
              <a:t> 80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</a:t>
            </a:r>
            <a:r>
              <a:rPr lang="en-GB"/>
              <a:t>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</a:p>
        </p:txBody>
      </p:sp>
    </p:spTree>
    <p:extLst>
      <p:ext uri="{BB962C8B-B14F-4D97-AF65-F5344CB8AC3E}">
        <p14:creationId xmlns:p14="http://schemas.microsoft.com/office/powerpoint/2010/main" val="4117345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EF51D-78FE-4D9F-9C8B-AD9981218B39}" type="datetime1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85" r:id="rId4"/>
    <p:sldLayoutId id="2147483682" r:id="rId5"/>
    <p:sldLayoutId id="2147483679" r:id="rId6"/>
    <p:sldLayoutId id="2147483680" r:id="rId7"/>
    <p:sldLayoutId id="2147483683" r:id="rId8"/>
    <p:sldLayoutId id="2147483684" r:id="rId9"/>
    <p:sldLayoutId id="2147483676" r:id="rId10"/>
    <p:sldLayoutId id="2147483675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hyperlink" Target="http://www.letsgozero.org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svg"/><Relationship Id="rId11" Type="http://schemas.openxmlformats.org/officeDocument/2006/relationships/image" Target="../media/image28.jpe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roveg.org/?gad_source=1&amp;gad_campaignid=22339210786&amp;gclid=Cj0KCQjwn8XFBhCxARIsAMyH8BsMsEq2O1zYYENl5kj3-Q-qZOvlx0AMF5bpxmWCG-3I07khi-fIbm4aAvBuEALw_wcB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hyperlink" Target="https://chefsinschools.org.uk/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hyperlink" Target="https://www.educationnaturepark.org.uk/" TargetMode="External"/><Relationship Id="rId7" Type="http://schemas.openxmlformats.org/officeDocument/2006/relationships/image" Target="../media/image36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5.png"/><Relationship Id="rId5" Type="http://schemas.openxmlformats.org/officeDocument/2006/relationships/image" Target="../media/image38.svg"/><Relationship Id="rId4" Type="http://schemas.openxmlformats.org/officeDocument/2006/relationships/image" Target="../media/image37.png"/><Relationship Id="rId9" Type="http://schemas.openxmlformats.org/officeDocument/2006/relationships/image" Target="../media/image40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tsgozero.org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mall white house with red railings&#10;&#10;AI-generated content may be incorrect.">
            <a:extLst>
              <a:ext uri="{FF2B5EF4-FFF2-40B4-BE49-F238E27FC236}">
                <a16:creationId xmlns:a16="http://schemas.microsoft.com/office/drawing/2014/main" id="{2687E745-E5A4-0DB0-9483-1885AFC9F3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229986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7CE6E4E-BD69-5F3D-37FE-44D60802C9BF}"/>
              </a:ext>
            </a:extLst>
          </p:cNvPr>
          <p:cNvSpPr/>
          <p:nvPr/>
        </p:nvSpPr>
        <p:spPr>
          <a:xfrm>
            <a:off x="7788438" y="4532243"/>
            <a:ext cx="4441548" cy="2325757"/>
          </a:xfrm>
          <a:prstGeom prst="rect">
            <a:avLst/>
          </a:prstGeom>
          <a:solidFill>
            <a:schemeClr val="bg1">
              <a:alpha val="40441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9CD302-7C95-684D-FB7F-54AF290779C7}"/>
              </a:ext>
            </a:extLst>
          </p:cNvPr>
          <p:cNvSpPr/>
          <p:nvPr/>
        </p:nvSpPr>
        <p:spPr>
          <a:xfrm>
            <a:off x="-17092" y="4532243"/>
            <a:ext cx="7805530" cy="2325757"/>
          </a:xfrm>
          <a:prstGeom prst="rect">
            <a:avLst/>
          </a:prstGeom>
          <a:solidFill>
            <a:srgbClr val="F1E7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 Placeholder 1">
            <a:extLst>
              <a:ext uri="{FF2B5EF4-FFF2-40B4-BE49-F238E27FC236}">
                <a16:creationId xmlns:a16="http://schemas.microsoft.com/office/drawing/2014/main" id="{22D3C082-6B85-F4C2-B3E0-00EC9F05BBDF}"/>
              </a:ext>
            </a:extLst>
          </p:cNvPr>
          <p:cNvSpPr txBox="1">
            <a:spLocks/>
          </p:cNvSpPr>
          <p:nvPr/>
        </p:nvSpPr>
        <p:spPr>
          <a:xfrm>
            <a:off x="549500" y="5355610"/>
            <a:ext cx="6231546" cy="6558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b="1">
                <a:solidFill>
                  <a:schemeClr val="tx1"/>
                </a:solidFill>
                <a:latin typeface="Overpass Black" panose="020B0604020202020204" charset="0"/>
              </a:rPr>
              <a:t>End of Year 1 Impact Report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46597097-7C17-A1EC-2890-AD29BC0B0652}"/>
              </a:ext>
            </a:extLst>
          </p:cNvPr>
          <p:cNvSpPr txBox="1">
            <a:spLocks/>
          </p:cNvSpPr>
          <p:nvPr/>
        </p:nvSpPr>
        <p:spPr>
          <a:xfrm>
            <a:off x="549500" y="4734746"/>
            <a:ext cx="6689438" cy="5663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>
                <a:solidFill>
                  <a:srgbClr val="E15637"/>
                </a:solidFill>
                <a:latin typeface="Overpass Black" panose="020B0604020202020204" charset="0"/>
              </a:rPr>
              <a:t>Oak Cottage School</a:t>
            </a:r>
            <a:endParaRPr lang="en-GB" sz="3200" b="1" dirty="0">
              <a:solidFill>
                <a:schemeClr val="tx1"/>
              </a:solidFill>
              <a:latin typeface="Overpass Black" panose="020B0604020202020204" charset="0"/>
            </a:endParaRP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B11CE5BC-DBCB-CC2B-A3DC-3E5D08FBCC66}"/>
              </a:ext>
            </a:extLst>
          </p:cNvPr>
          <p:cNvSpPr txBox="1">
            <a:spLocks/>
          </p:cNvSpPr>
          <p:nvPr/>
        </p:nvSpPr>
        <p:spPr>
          <a:xfrm>
            <a:off x="549500" y="6205127"/>
            <a:ext cx="4638135" cy="5663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kern="1200">
                <a:solidFill>
                  <a:srgbClr val="E15637"/>
                </a:solidFill>
                <a:latin typeface="Overpass Black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latin typeface="Overpass Black"/>
              </a:rPr>
              <a:t>Date: 01.12.2025</a:t>
            </a:r>
            <a:endParaRPr lang="en-GB" sz="2000" dirty="0"/>
          </a:p>
        </p:txBody>
      </p:sp>
      <p:pic>
        <p:nvPicPr>
          <p:cNvPr id="2" name="Picture 1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095EE961-4042-00C2-96FE-F03F0AF8AC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7938" y="4876590"/>
            <a:ext cx="3384161" cy="1657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479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8D8D8673-020F-EE61-2092-220BEC0603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8DE4EF-9216-3DC3-35CC-AB73C8DEFF3F}"/>
              </a:ext>
            </a:extLst>
          </p:cNvPr>
          <p:cNvSpPr txBox="1"/>
          <p:nvPr/>
        </p:nvSpPr>
        <p:spPr>
          <a:xfrm>
            <a:off x="347056" y="6233289"/>
            <a:ext cx="609738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kern="100">
                <a:solidFill>
                  <a:schemeClr val="bg1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www.letsgozero.org</a:t>
            </a:r>
            <a:r>
              <a:rPr lang="en-US" sz="1400" b="1" kern="100">
                <a:solidFill>
                  <a:schemeClr val="bg1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800" kern="100">
                <a:solidFill>
                  <a:schemeClr val="bg1"/>
                </a:solidFill>
                <a:latin typeface="Overpass Medium" pitchFamily="2" charset="77"/>
                <a:ea typeface="Aptos" panose="020B0004020202020204" pitchFamily="34" charset="0"/>
                <a:cs typeface="Arial" panose="020B0604020202020204" pitchFamily="34" charset="0"/>
              </a:rPr>
              <a:t>charity no: </a:t>
            </a:r>
            <a:r>
              <a:rPr lang="en-GB" sz="800">
                <a:solidFill>
                  <a:schemeClr val="bg1"/>
                </a:solidFill>
                <a:effectLst/>
                <a:latin typeface="Overpass Medium" pitchFamily="2" charset="77"/>
              </a:rPr>
              <a:t>1104153</a:t>
            </a:r>
            <a:r>
              <a:rPr lang="en-US" sz="800" kern="100">
                <a:solidFill>
                  <a:schemeClr val="bg1"/>
                </a:solidFill>
                <a:latin typeface="Overpass Medium" pitchFamily="2" charset="77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endParaRPr lang="en-US" sz="800">
              <a:solidFill>
                <a:schemeClr val="bg1"/>
              </a:solidFill>
              <a:latin typeface="Overpass Medium" pitchFamily="2" charset="77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2BC84A9-342B-8A15-59EF-1531262F0F83}"/>
              </a:ext>
            </a:extLst>
          </p:cNvPr>
          <p:cNvSpPr/>
          <p:nvPr/>
        </p:nvSpPr>
        <p:spPr>
          <a:xfrm>
            <a:off x="897720" y="-9170"/>
            <a:ext cx="5546720" cy="3971570"/>
          </a:xfrm>
          <a:prstGeom prst="rect">
            <a:avLst/>
          </a:prstGeom>
          <a:solidFill>
            <a:srgbClr val="F1E7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9FA170FA-A3F2-C3CD-2653-D0C72A0389FA}"/>
              </a:ext>
            </a:extLst>
          </p:cNvPr>
          <p:cNvSpPr txBox="1">
            <a:spLocks/>
          </p:cNvSpPr>
          <p:nvPr/>
        </p:nvSpPr>
        <p:spPr>
          <a:xfrm>
            <a:off x="1103688" y="1053891"/>
            <a:ext cx="5249863" cy="2551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AutoNum type="arabicPeriod"/>
            </a:pPr>
            <a:r>
              <a:rPr lang="en-GB" sz="1900">
                <a:solidFill>
                  <a:schemeClr val="tx1"/>
                </a:solidFill>
                <a:latin typeface="Overpass"/>
              </a:rPr>
              <a:t>A comparison of your Baseline and End of Year 1 Carbon footprints</a:t>
            </a:r>
          </a:p>
          <a:p>
            <a:pPr marL="342900" indent="-342900">
              <a:buFontTx/>
              <a:buAutoNum type="arabicPeriod"/>
            </a:pPr>
            <a:r>
              <a:rPr lang="en-GB" sz="1900">
                <a:solidFill>
                  <a:schemeClr val="tx1"/>
                </a:solidFill>
                <a:latin typeface="Overpass"/>
              </a:rPr>
              <a:t>Your completed Year 1 actions &amp; </a:t>
            </a:r>
            <a:r>
              <a:rPr lang="en-US" sz="1900">
                <a:solidFill>
                  <a:schemeClr val="tx1"/>
                </a:solidFill>
                <a:latin typeface="Overpass"/>
              </a:rPr>
              <a:t>those to keep/ embed in Year 2</a:t>
            </a:r>
          </a:p>
          <a:p>
            <a:pPr marL="342900" indent="-342900">
              <a:buFontTx/>
              <a:buAutoNum type="arabicPeriod"/>
            </a:pPr>
            <a:r>
              <a:rPr lang="en-US" sz="1900">
                <a:solidFill>
                  <a:schemeClr val="tx1"/>
                </a:solidFill>
                <a:latin typeface="Overpass"/>
              </a:rPr>
              <a:t>Some remaining incomplete actions from Year 1 to consider</a:t>
            </a:r>
          </a:p>
          <a:p>
            <a:pPr marL="342900" indent="-342900">
              <a:buFontTx/>
              <a:buAutoNum type="arabicPeriod"/>
            </a:pPr>
            <a:r>
              <a:rPr lang="en-US" sz="1900">
                <a:solidFill>
                  <a:schemeClr val="tx1"/>
                </a:solidFill>
                <a:latin typeface="Overpass"/>
              </a:rPr>
              <a:t>New suggested actions to raise ambition in Year 2</a:t>
            </a:r>
          </a:p>
          <a:p>
            <a:pPr marL="342900" indent="-342900">
              <a:buFontTx/>
              <a:buAutoNum type="arabicPeriod"/>
            </a:pPr>
            <a:r>
              <a:rPr lang="en-GB" sz="1900">
                <a:solidFill>
                  <a:schemeClr val="tx1"/>
                </a:solidFill>
                <a:latin typeface="Overpass"/>
              </a:rPr>
              <a:t>Our ongoing support</a:t>
            </a:r>
          </a:p>
          <a:p>
            <a:endParaRPr lang="en-GB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95C8EA0-3E4A-83C1-CA00-6CA777469572}"/>
              </a:ext>
            </a:extLst>
          </p:cNvPr>
          <p:cNvSpPr txBox="1">
            <a:spLocks/>
          </p:cNvSpPr>
          <p:nvPr/>
        </p:nvSpPr>
        <p:spPr>
          <a:xfrm>
            <a:off x="1103687" y="254377"/>
            <a:ext cx="4065841" cy="6435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>
                <a:solidFill>
                  <a:srgbClr val="E15637"/>
                </a:solidFill>
                <a:latin typeface="Overpass Black" pitchFamily="2" charset="77"/>
              </a:rPr>
              <a:t>This report covers:</a:t>
            </a:r>
          </a:p>
        </p:txBody>
      </p:sp>
      <p:pic>
        <p:nvPicPr>
          <p:cNvPr id="2" name="Picture 1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6E3CCF33-39D8-DE21-D0CD-E5CD6CC253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29332" y="5868709"/>
            <a:ext cx="1392767" cy="68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335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ABA5594E-D6DE-F417-17EE-67370C5B7649}"/>
              </a:ext>
            </a:extLst>
          </p:cNvPr>
          <p:cNvSpPr txBox="1"/>
          <p:nvPr/>
        </p:nvSpPr>
        <p:spPr>
          <a:xfrm>
            <a:off x="1723486" y="1119921"/>
            <a:ext cx="500830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latin typeface="Overpass"/>
                <a:ea typeface="Calibri"/>
                <a:cs typeface="Calibri"/>
              </a:rPr>
              <a:t>Energy:</a:t>
            </a:r>
            <a:r>
              <a:rPr lang="en-US" dirty="0">
                <a:latin typeface="Overpass"/>
                <a:ea typeface="+mn-lt"/>
                <a:cs typeface="+mn-lt"/>
              </a:rPr>
              <a:t> </a:t>
            </a:r>
            <a:r>
              <a:rPr lang="en-US" dirty="0">
                <a:ea typeface="+mn-lt"/>
                <a:cs typeface="+mn-lt"/>
              </a:rPr>
              <a:t>By monitoring student energy through your West Mercia platform, you have successfully promoted better </a:t>
            </a:r>
            <a:r>
              <a:rPr lang="en-US" err="1">
                <a:ea typeface="+mn-lt"/>
                <a:cs typeface="+mn-lt"/>
              </a:rPr>
              <a:t>behaviour</a:t>
            </a:r>
            <a:r>
              <a:rPr lang="en-US" dirty="0">
                <a:ea typeface="+mn-lt"/>
                <a:cs typeface="+mn-lt"/>
              </a:rPr>
              <a:t> throughout the school.</a:t>
            </a:r>
            <a:endParaRPr lang="en-US" dirty="0">
              <a:latin typeface="Overpass"/>
              <a:ea typeface="Calibri"/>
              <a:cs typeface="Calibri"/>
            </a:endParaRPr>
          </a:p>
        </p:txBody>
      </p:sp>
      <p:sp>
        <p:nvSpPr>
          <p:cNvPr id="14" name="Text Placeholder 1">
            <a:extLst>
              <a:ext uri="{FF2B5EF4-FFF2-40B4-BE49-F238E27FC236}">
                <a16:creationId xmlns:a16="http://schemas.microsoft.com/office/drawing/2014/main" id="{760472F7-6000-7225-EFCE-0CC2BDCCAAAA}"/>
              </a:ext>
            </a:extLst>
          </p:cNvPr>
          <p:cNvSpPr txBox="1">
            <a:spLocks/>
          </p:cNvSpPr>
          <p:nvPr/>
        </p:nvSpPr>
        <p:spPr>
          <a:xfrm>
            <a:off x="833221" y="296710"/>
            <a:ext cx="6114091" cy="64357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3200">
              <a:ea typeface="Calibri"/>
              <a:cs typeface="Calibri"/>
            </a:endParaRPr>
          </a:p>
        </p:txBody>
      </p:sp>
      <p:sp>
        <p:nvSpPr>
          <p:cNvPr id="16" name="Text Placeholder 1">
            <a:extLst>
              <a:ext uri="{FF2B5EF4-FFF2-40B4-BE49-F238E27FC236}">
                <a16:creationId xmlns:a16="http://schemas.microsoft.com/office/drawing/2014/main" id="{0B54D92A-0871-3205-5FF8-38DB805AA9DD}"/>
              </a:ext>
            </a:extLst>
          </p:cNvPr>
          <p:cNvSpPr txBox="1">
            <a:spLocks/>
          </p:cNvSpPr>
          <p:nvPr/>
        </p:nvSpPr>
        <p:spPr>
          <a:xfrm>
            <a:off x="409887" y="296710"/>
            <a:ext cx="8176329" cy="64357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>
                <a:solidFill>
                  <a:srgbClr val="FF5237"/>
                </a:solidFill>
                <a:latin typeface="Overpass Black"/>
              </a:rPr>
              <a:t>What a great year...</a:t>
            </a:r>
            <a:endParaRPr lang="en-GB" sz="3600" b="1">
              <a:solidFill>
                <a:srgbClr val="FF5237"/>
              </a:solidFill>
              <a:highlight>
                <a:srgbClr val="FFFF00"/>
              </a:highlight>
              <a:latin typeface="Overpass Black"/>
              <a:ea typeface="Calibri"/>
              <a:cs typeface="Calibri"/>
            </a:endParaRPr>
          </a:p>
        </p:txBody>
      </p:sp>
      <p:pic>
        <p:nvPicPr>
          <p:cNvPr id="25" name="Graphic 24" descr="Road outline">
            <a:extLst>
              <a:ext uri="{FF2B5EF4-FFF2-40B4-BE49-F238E27FC236}">
                <a16:creationId xmlns:a16="http://schemas.microsoft.com/office/drawing/2014/main" id="{D32AD8D6-907E-CDBE-2984-69B65C881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7778" y="2324100"/>
            <a:ext cx="914400" cy="914400"/>
          </a:xfrm>
          <a:prstGeom prst="rect">
            <a:avLst/>
          </a:prstGeom>
        </p:spPr>
      </p:pic>
      <p:pic>
        <p:nvPicPr>
          <p:cNvPr id="7" name="Graphic 6" descr="Clapping hands outline">
            <a:extLst>
              <a:ext uri="{FF2B5EF4-FFF2-40B4-BE49-F238E27FC236}">
                <a16:creationId xmlns:a16="http://schemas.microsoft.com/office/drawing/2014/main" id="{62E3B06B-1191-D533-9DF8-5785D0B4C4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91745" y="5414667"/>
            <a:ext cx="914400" cy="914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DA1F4A-C978-C737-B7D2-7678F169AA0D}"/>
              </a:ext>
            </a:extLst>
          </p:cNvPr>
          <p:cNvSpPr txBox="1"/>
          <p:nvPr/>
        </p:nvSpPr>
        <p:spPr>
          <a:xfrm>
            <a:off x="1699700" y="2055794"/>
            <a:ext cx="4995434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/>
            <a:r>
              <a:rPr lang="en-GB" dirty="0">
                <a:latin typeface="Overpass"/>
              </a:rPr>
              <a:t>Nature: </a:t>
            </a:r>
            <a:r>
              <a:rPr lang="en-GB" dirty="0">
                <a:ea typeface="+mn-lt"/>
                <a:cs typeface="+mn-lt"/>
              </a:rPr>
              <a:t>Your school successfully applied for a £5,000 Npower grant to enhance the nature area. Groundworks helped create a space with plants to attract pond wildlife, a new stone path with shrubs, and exciting additions like birdhouses, a mini-beast hotel, and a composting area.</a:t>
            </a:r>
            <a:endParaRPr lang="en-US">
              <a:ea typeface="Calibri" panose="020F0502020204030204"/>
              <a:cs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F5569E-CA37-E9D0-4F7C-F165B4815AEC}"/>
              </a:ext>
            </a:extLst>
          </p:cNvPr>
          <p:cNvSpPr txBox="1"/>
          <p:nvPr/>
        </p:nvSpPr>
        <p:spPr>
          <a:xfrm>
            <a:off x="1683125" y="3809283"/>
            <a:ext cx="5004118" cy="14773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/>
            <a:r>
              <a:rPr lang="en-US" dirty="0">
                <a:latin typeface="Overpass"/>
              </a:rPr>
              <a:t>Waste:</a:t>
            </a:r>
            <a:r>
              <a:rPr lang="en-US" dirty="0">
                <a:latin typeface="Overpass"/>
                <a:ea typeface="+mn-lt"/>
                <a:cs typeface="+mn-lt"/>
              </a:rPr>
              <a:t> </a:t>
            </a:r>
            <a:r>
              <a:rPr lang="en-US" dirty="0">
                <a:ea typeface="+mn-lt"/>
                <a:cs typeface="+mn-lt"/>
              </a:rPr>
              <a:t>Your school has been certified as a Plastic Free School after eliminating cling film and switching to beeswax wraps and reusable Tupperware. Students have also written to Parliament to support environmental action.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33FAA6-5A95-66BF-96C0-104F6F319ACF}"/>
              </a:ext>
            </a:extLst>
          </p:cNvPr>
          <p:cNvSpPr txBox="1"/>
          <p:nvPr/>
        </p:nvSpPr>
        <p:spPr>
          <a:xfrm>
            <a:off x="1696694" y="5378367"/>
            <a:ext cx="7963218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/>
            <a:r>
              <a:rPr lang="en-US" dirty="0">
                <a:latin typeface="Overpass"/>
              </a:rPr>
              <a:t>Culture: </a:t>
            </a:r>
            <a:r>
              <a:rPr lang="en-US" dirty="0">
                <a:ea typeface="+mn-lt"/>
                <a:cs typeface="+mn-lt"/>
              </a:rPr>
              <a:t>The school has an eco-section on its website, updated regularly. A new eco team has been elected, complete with badges and a calendar of events, including litter picking. The school has achieved Greener Schools Award Levels 1, 2, and 3 and Level 4 which requires a CAP. </a:t>
            </a:r>
            <a:endParaRPr lang="en-GB" dirty="0">
              <a:latin typeface="Overpass" pitchFamily="2" charset="0"/>
            </a:endParaRPr>
          </a:p>
        </p:txBody>
      </p:sp>
      <p:pic>
        <p:nvPicPr>
          <p:cNvPr id="15" name="Graphic 14" descr="Plant outline">
            <a:extLst>
              <a:ext uri="{FF2B5EF4-FFF2-40B4-BE49-F238E27FC236}">
                <a16:creationId xmlns:a16="http://schemas.microsoft.com/office/drawing/2014/main" id="{65496CBF-4E0B-C5FF-EA5E-A1223CDCA0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91745" y="4134059"/>
            <a:ext cx="914400" cy="914400"/>
          </a:xfrm>
          <a:prstGeom prst="rect">
            <a:avLst/>
          </a:prstGeom>
        </p:spPr>
      </p:pic>
      <p:pic>
        <p:nvPicPr>
          <p:cNvPr id="20" name="Graphic 19" descr="Remote learning language outline">
            <a:extLst>
              <a:ext uri="{FF2B5EF4-FFF2-40B4-BE49-F238E27FC236}">
                <a16:creationId xmlns:a16="http://schemas.microsoft.com/office/drawing/2014/main" id="{81762C83-EFE9-EEAD-72AE-B26DDB834DC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1745" y="1115810"/>
            <a:ext cx="914400" cy="914400"/>
          </a:xfrm>
          <a:prstGeom prst="rect">
            <a:avLst/>
          </a:prstGeom>
        </p:spPr>
      </p:pic>
      <p:pic>
        <p:nvPicPr>
          <p:cNvPr id="3" name="Picture 2" descr="A group of people standing in a line&#10;&#10;AI-generated content may be incorrect.">
            <a:extLst>
              <a:ext uri="{FF2B5EF4-FFF2-40B4-BE49-F238E27FC236}">
                <a16:creationId xmlns:a16="http://schemas.microsoft.com/office/drawing/2014/main" id="{635ABEBC-5482-C28A-90C4-E34C12919C1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590" y="1718007"/>
            <a:ext cx="4978394" cy="332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90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288B0E-0CCF-E261-F3B4-8E09999DB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and orange sign with white text&#10;&#10;Description automatically generated">
            <a:extLst>
              <a:ext uri="{FF2B5EF4-FFF2-40B4-BE49-F238E27FC236}">
                <a16:creationId xmlns:a16="http://schemas.microsoft.com/office/drawing/2014/main" id="{746B46E3-F827-6037-0FBA-DEF1A32ADB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2198" y="5753527"/>
            <a:ext cx="1517042" cy="7616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966636-FD35-37A5-77EA-193B030A3066}"/>
              </a:ext>
            </a:extLst>
          </p:cNvPr>
          <p:cNvSpPr txBox="1"/>
          <p:nvPr/>
        </p:nvSpPr>
        <p:spPr>
          <a:xfrm>
            <a:off x="822316" y="239060"/>
            <a:ext cx="9464683" cy="69506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l" rtl="0" fontAlgn="base">
              <a:lnSpc>
                <a:spcPts val="2475"/>
              </a:lnSpc>
              <a:buNone/>
            </a:pPr>
            <a:r>
              <a:rPr lang="en-GB" sz="2000" b="1" i="0" u="none" strike="noStrike" dirty="0">
                <a:solidFill>
                  <a:srgbClr val="E15637"/>
                </a:solidFill>
                <a:effectLst/>
                <a:latin typeface="Overpass Black"/>
              </a:rPr>
              <a:t>Baseline year 1: </a:t>
            </a:r>
            <a:r>
              <a:rPr lang="en-US" sz="2000" b="1" i="0" u="none" strike="noStrike" dirty="0">
                <a:solidFill>
                  <a:srgbClr val="E15637"/>
                </a:solidFill>
                <a:effectLst/>
                <a:latin typeface="Overpass Black"/>
              </a:rPr>
              <a:t>Date</a:t>
            </a:r>
            <a:endParaRPr lang="en-US" b="0" i="0" dirty="0">
              <a:solidFill>
                <a:srgbClr val="000000"/>
              </a:solidFill>
              <a:effectLst/>
              <a:latin typeface="Overpass Black"/>
            </a:endParaRPr>
          </a:p>
          <a:p>
            <a:pPr fontAlgn="base">
              <a:lnSpc>
                <a:spcPts val="2175"/>
              </a:lnSpc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Overpass Black"/>
              </a:rPr>
              <a:t>Your school's total carbon footprint was estimated to be:</a:t>
            </a:r>
            <a:r>
              <a:rPr lang="en-GB" sz="1800" b="1" i="0" u="none" strike="noStrike" dirty="0">
                <a:solidFill>
                  <a:srgbClr val="E15637"/>
                </a:solidFill>
                <a:effectLst/>
                <a:latin typeface="Overpass Black"/>
              </a:rPr>
              <a:t> </a:t>
            </a:r>
            <a:r>
              <a:rPr lang="en-GB" b="1" dirty="0">
                <a:solidFill>
                  <a:srgbClr val="E15637"/>
                </a:solidFill>
                <a:latin typeface="Overpass Black"/>
              </a:rPr>
              <a:t>168.07 tonnes</a:t>
            </a:r>
            <a:r>
              <a:rPr lang="en-GB" sz="1800" b="1" i="0" u="none" strike="noStrike" dirty="0">
                <a:solidFill>
                  <a:srgbClr val="E15637"/>
                </a:solidFill>
                <a:effectLst/>
                <a:latin typeface="Overpass Black"/>
              </a:rPr>
              <a:t> CO2e per year</a:t>
            </a:r>
            <a:endParaRPr lang="en-US" b="0" i="0" dirty="0">
              <a:solidFill>
                <a:srgbClr val="000000"/>
              </a:solidFill>
              <a:effectLst/>
              <a:latin typeface="Overpass Black"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86487AE8-C01A-AA7C-A0F4-1A51F7DBB0DB}"/>
              </a:ext>
            </a:extLst>
          </p:cNvPr>
          <p:cNvSpPr txBox="1"/>
          <p:nvPr/>
        </p:nvSpPr>
        <p:spPr>
          <a:xfrm>
            <a:off x="822316" y="1302422"/>
            <a:ext cx="9760982" cy="82060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kern="100">
                <a:solidFill>
                  <a:srgbClr val="E15637"/>
                </a:solidFill>
                <a:latin typeface="Overpass Black"/>
                <a:cs typeface="Arial"/>
              </a:rPr>
              <a:t>End of year 1: </a:t>
            </a:r>
            <a:r>
              <a:rPr lang="en-GB" sz="2000" b="1" kern="100">
                <a:solidFill>
                  <a:srgbClr val="E15637"/>
                </a:solidFill>
                <a:latin typeface="Overpass Black"/>
                <a:ea typeface="Aptos" panose="020B0004020202020204" pitchFamily="34" charset="0"/>
                <a:cs typeface="Arial"/>
              </a:rPr>
              <a:t>Date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kern="100" dirty="0">
                <a:latin typeface="Overpass Black"/>
                <a:ea typeface="Aptos" panose="020B0004020202020204" pitchFamily="34" charset="0"/>
                <a:cs typeface="Arial"/>
              </a:rPr>
              <a:t>Your school's total carbon footprint was estimated to be:</a:t>
            </a:r>
            <a:r>
              <a:rPr lang="en-GB" b="1" kern="100">
                <a:solidFill>
                  <a:srgbClr val="E15637"/>
                </a:solidFill>
                <a:latin typeface="Overpass Black"/>
                <a:ea typeface="Aptos" panose="020B0004020202020204" pitchFamily="34" charset="0"/>
                <a:cs typeface="Arial"/>
              </a:rPr>
              <a:t> 121.92 tonnes CO2e per year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249EFF3-9FC3-E7DC-8BA4-55BC70FA7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333008"/>
              </p:ext>
            </p:extLst>
          </p:nvPr>
        </p:nvGraphicFramePr>
        <p:xfrm>
          <a:off x="1327150" y="2183765"/>
          <a:ext cx="8953500" cy="433387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549400">
                  <a:extLst>
                    <a:ext uri="{9D8B030D-6E8A-4147-A177-3AD203B41FA5}">
                      <a16:colId xmlns:a16="http://schemas.microsoft.com/office/drawing/2014/main" val="1728988193"/>
                    </a:ext>
                  </a:extLst>
                </a:gridCol>
                <a:gridCol w="2044700">
                  <a:extLst>
                    <a:ext uri="{9D8B030D-6E8A-4147-A177-3AD203B41FA5}">
                      <a16:colId xmlns:a16="http://schemas.microsoft.com/office/drawing/2014/main" val="2648673776"/>
                    </a:ext>
                  </a:extLst>
                </a:gridCol>
                <a:gridCol w="2197100">
                  <a:extLst>
                    <a:ext uri="{9D8B030D-6E8A-4147-A177-3AD203B41FA5}">
                      <a16:colId xmlns:a16="http://schemas.microsoft.com/office/drawing/2014/main" val="2457972922"/>
                    </a:ext>
                  </a:extLst>
                </a:gridCol>
                <a:gridCol w="1955800">
                  <a:extLst>
                    <a:ext uri="{9D8B030D-6E8A-4147-A177-3AD203B41FA5}">
                      <a16:colId xmlns:a16="http://schemas.microsoft.com/office/drawing/2014/main" val="3247420480"/>
                    </a:ext>
                  </a:extLst>
                </a:gridCol>
                <a:gridCol w="1206500">
                  <a:extLst>
                    <a:ext uri="{9D8B030D-6E8A-4147-A177-3AD203B41FA5}">
                      <a16:colId xmlns:a16="http://schemas.microsoft.com/office/drawing/2014/main" val="3727222856"/>
                    </a:ext>
                  </a:extLst>
                </a:gridCol>
              </a:tblGrid>
              <a:tr h="266700"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endParaRPr lang="en-US" sz="1100"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endParaRPr lang="en-US" sz="1100"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Aptos Narrow"/>
                        </a:rPr>
                        <a:t>Total Emissions tCO</a:t>
                      </a:r>
                      <a:r>
                        <a:rPr lang="en-US" sz="800" b="1" dirty="0">
                          <a:solidFill>
                            <a:srgbClr val="FFFFFF"/>
                          </a:solidFill>
                          <a:effectLst/>
                          <a:latin typeface="Aptos Narrow"/>
                        </a:rPr>
                        <a:t>2</a:t>
                      </a: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Aptos Narrow"/>
                        </a:rPr>
                        <a:t>e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515275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endParaRPr lang="en-US" sz="1100"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endParaRPr lang="en-US" sz="1100"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Aptos Narrow"/>
                        </a:rPr>
                        <a:t>Baseline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Aptos Narrow"/>
                        </a:rPr>
                        <a:t>End of Year 1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latin typeface="Aptos Narrow"/>
                        </a:rPr>
                        <a:t>% Change to Baseline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9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27802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endParaRPr lang="en-US" sz="1100"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TOTAL EMISSIONS CO</a:t>
                      </a:r>
                      <a:r>
                        <a:rPr lang="en-US" sz="800" b="1" dirty="0">
                          <a:effectLst/>
                          <a:latin typeface="Aptos Narrow"/>
                        </a:rPr>
                        <a:t>2</a:t>
                      </a:r>
                      <a:r>
                        <a:rPr lang="en-US" sz="1400" b="1" dirty="0">
                          <a:effectLst/>
                          <a:latin typeface="Aptos Narrow"/>
                        </a:rPr>
                        <a:t>e: 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168.97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121.92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-28%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0861948"/>
                  </a:ext>
                </a:extLst>
              </a:tr>
              <a:tr h="228600"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Energy and Utilities</a:t>
                      </a:r>
                    </a:p>
                  </a:txBody>
                  <a:tcPr marL="9525" marR="9525" marT="9525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Fuel Usage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AFC9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27.04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13.40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-50%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707645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Electricity Usage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4C67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13.52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11.10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-18%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3434108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effectLst/>
                          <a:latin typeface="Aptos Narrow"/>
                        </a:rPr>
                        <a:t>Waste Usage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9D5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0.00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0.01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1%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4925214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effectLst/>
                          <a:latin typeface="Aptos Narrow"/>
                        </a:rPr>
                        <a:t>Water Usage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0.00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0.03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3%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8762344"/>
                  </a:ext>
                </a:extLst>
              </a:tr>
              <a:tr h="228600">
                <a:tc row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Transport</a:t>
                      </a:r>
                    </a:p>
                  </a:txBody>
                  <a:tcPr marL="9525" marR="9525" marT="9525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Vehicles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6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0.00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0.00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0%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3953547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School Trips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3C8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0.00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0.09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9%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8309987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Student Commutes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AEB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5.07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10.30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103%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2270535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1400" b="1" dirty="0">
                        <a:effectLst/>
                        <a:latin typeface="Aptos Narrow"/>
                      </a:endParaRPr>
                    </a:p>
                  </a:txBody>
                  <a:tcPr marL="9524" marR="9524" marT="9524" anchor="b">
                    <a:lnL w="6350">
                      <a:solidFill>
                        <a:srgbClr val="000000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solidFill>
                      <a:srgbClr val="17AEB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400" dirty="0">
                        <a:effectLst/>
                        <a:latin typeface="Aptos Narrow"/>
                      </a:endParaRPr>
                    </a:p>
                  </a:txBody>
                  <a:tcPr marL="9524" marR="9524" marT="9524" anchor="b">
                    <a:lnL w="6350">
                      <a:solidFill>
                        <a:srgbClr val="000000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400" dirty="0">
                        <a:effectLst/>
                        <a:latin typeface="Aptos Narrow"/>
                      </a:endParaRPr>
                    </a:p>
                  </a:txBody>
                  <a:tcPr marL="9524" marR="9524" marT="9524" anchor="b">
                    <a:lnL w="6350">
                      <a:solidFill>
                        <a:srgbClr val="000000"/>
                      </a:solidFill>
                    </a:lnL>
                    <a:lnR w="6350">
                      <a:solidFill>
                        <a:srgbClr val="00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400" b="1" dirty="0">
                        <a:effectLst/>
                        <a:latin typeface="Aptos Narrow"/>
                      </a:endParaRPr>
                    </a:p>
                  </a:txBody>
                  <a:tcPr marL="9524" marR="9524" marT="9524" anchor="b">
                    <a:lnL w="6350">
                      <a:solidFill>
                        <a:srgbClr val="000000"/>
                      </a:solidFill>
                    </a:lnL>
                    <a:lnR w="12700">
                      <a:solidFill>
                        <a:srgbClr val="FF0000"/>
                      </a:solidFill>
                    </a:lnR>
                    <a:lnT w="6350">
                      <a:solidFill>
                        <a:srgbClr val="000000"/>
                      </a:solidFill>
                    </a:lnT>
                    <a:lnB w="6350">
                      <a:solidFill>
                        <a:srgbClr val="000000"/>
                      </a:solidFill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656843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effectLst/>
                          <a:latin typeface="Aptos Narrow"/>
                        </a:rPr>
                        <a:t>Staff Commutes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A6D7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11.83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7.60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-36%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609859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Food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Meals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BA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27.04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62.50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131%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6946456"/>
                  </a:ext>
                </a:extLst>
              </a:tr>
              <a:tr h="228600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Purchases</a:t>
                      </a:r>
                    </a:p>
                  </a:txBody>
                  <a:tcPr marL="9525" marR="9525" marT="9525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Spending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E2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25.35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15.90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-37%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3607135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Uniforms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510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57.45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dirty="0">
                          <a:effectLst/>
                          <a:latin typeface="Aptos Narrow"/>
                        </a:rPr>
                        <a:t>13.10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dirty="0">
                          <a:effectLst/>
                          <a:latin typeface="Aptos Narrow"/>
                        </a:rPr>
                        <a:t>-77%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85546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7699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84DE5B-4CCC-5145-896C-E01E33EAAEE1}"/>
              </a:ext>
            </a:extLst>
          </p:cNvPr>
          <p:cNvSpPr txBox="1"/>
          <p:nvPr/>
        </p:nvSpPr>
        <p:spPr>
          <a:xfrm>
            <a:off x="706077" y="159642"/>
            <a:ext cx="9662230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kern="10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How your two calculations compare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ACFB2A7-EA5C-3564-8D16-FB95A9754978}"/>
              </a:ext>
            </a:extLst>
          </p:cNvPr>
          <p:cNvGrpSpPr/>
          <p:nvPr/>
        </p:nvGrpSpPr>
        <p:grpSpPr>
          <a:xfrm>
            <a:off x="10118195" y="2709852"/>
            <a:ext cx="1593486" cy="1991281"/>
            <a:chOff x="10197122" y="3675625"/>
            <a:chExt cx="1593486" cy="1991281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DC38F8E1-559D-E9F6-3F6D-8D2F7F34C19D}"/>
                </a:ext>
              </a:extLst>
            </p:cNvPr>
            <p:cNvSpPr/>
            <p:nvPr/>
          </p:nvSpPr>
          <p:spPr>
            <a:xfrm>
              <a:off x="10197122" y="3675625"/>
              <a:ext cx="1593486" cy="1991281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A409473-FF8C-EA7A-361F-B2B74E6A6CB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320979" y="4219459"/>
              <a:ext cx="440216" cy="444531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85F8A8F-17BF-19FA-BCA9-AADA98FB3D50}"/>
                </a:ext>
              </a:extLst>
            </p:cNvPr>
            <p:cNvSpPr txBox="1"/>
            <p:nvPr/>
          </p:nvSpPr>
          <p:spPr>
            <a:xfrm>
              <a:off x="10287682" y="3749897"/>
              <a:ext cx="5188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/>
                <a:t>Key</a:t>
              </a:r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59509E4-39E3-4E83-2019-437B8E211B45}"/>
                </a:ext>
              </a:extLst>
            </p:cNvPr>
            <p:cNvSpPr txBox="1"/>
            <p:nvPr/>
          </p:nvSpPr>
          <p:spPr>
            <a:xfrm>
              <a:off x="10806541" y="4091855"/>
              <a:ext cx="914479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/>
                <a:t>CO2e reduction due to the school’s action</a:t>
              </a:r>
              <a:endParaRPr lang="en-GB" sz="90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2801FD6-D1EE-F5BE-26BD-A243EA4E90FD}"/>
                </a:ext>
              </a:extLst>
            </p:cNvPr>
            <p:cNvSpPr txBox="1"/>
            <p:nvPr/>
          </p:nvSpPr>
          <p:spPr>
            <a:xfrm>
              <a:off x="10767235" y="4867489"/>
              <a:ext cx="914479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/>
                <a:t>CO2e change due to other factors</a:t>
              </a:r>
              <a:endParaRPr lang="en-GB" sz="900"/>
            </a:p>
          </p:txBody>
        </p:sp>
      </p:grpSp>
      <p:pic>
        <p:nvPicPr>
          <p:cNvPr id="19" name="Graphic 10" descr="Magnifying glass with solid fill">
            <a:extLst>
              <a:ext uri="{FF2B5EF4-FFF2-40B4-BE49-F238E27FC236}">
                <a16:creationId xmlns:a16="http://schemas.microsoft.com/office/drawing/2014/main" id="{FFF481DD-BF6B-279C-90AE-DCEFFB22BE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36635" y="3877002"/>
            <a:ext cx="573102" cy="5506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EF966D-6092-2C98-897B-9E6E41FD79D9}"/>
              </a:ext>
            </a:extLst>
          </p:cNvPr>
          <p:cNvSpPr txBox="1"/>
          <p:nvPr/>
        </p:nvSpPr>
        <p:spPr>
          <a:xfrm>
            <a:off x="563797" y="843853"/>
            <a:ext cx="9358128" cy="116955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Student commutes: since your baseline calculation, the tool has been improved, now asking for the </a:t>
            </a:r>
            <a:r>
              <a:rPr lang="en-US" sz="1400" b="1" dirty="0"/>
              <a:t>typical </a:t>
            </a:r>
            <a:r>
              <a:rPr lang="en-US" sz="1400" dirty="0"/>
              <a:t>commute distance rather than the furthest. This explains some of the changes in emissions shown here.</a:t>
            </a:r>
            <a:endParaRPr lang="en-US" sz="1400" dirty="0">
              <a:highlight>
                <a:srgbClr val="FFFF00"/>
              </a:highlight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Whilst your staff travel habits have not changed, the tool now asks for an average staff commute distance, which for your school is </a:t>
            </a:r>
            <a:r>
              <a:rPr lang="en-US" sz="1400" b="1" dirty="0"/>
              <a:t>a 3.3 miles </a:t>
            </a:r>
            <a:r>
              <a:rPr lang="en-US" sz="1400" dirty="0"/>
              <a:t>- the tool has been corrected to show a more accurate estimate of your staff travel emissions.</a:t>
            </a:r>
            <a:endParaRPr lang="en-US" sz="1400" dirty="0">
              <a:ea typeface="Calibri"/>
              <a:cs typeface="Calibri"/>
            </a:endParaRPr>
          </a:p>
          <a:p>
            <a:endParaRPr lang="en-US" sz="1400" dirty="0">
              <a:ea typeface="Calibri"/>
              <a:cs typeface="Calibri"/>
            </a:endParaRPr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986C28F7-F870-C6E9-81C0-E400F956E192}"/>
              </a:ext>
              <a:ext uri="{147F2762-F138-4A5C-976F-8EAC2B608ADB}">
                <a16:predDERef xmlns:a16="http://schemas.microsoft.com/office/drawing/2014/main" pred="{A0E843F9-4803-01B5-FDD3-FB1E936BA36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0565986"/>
              </p:ext>
            </p:extLst>
          </p:nvPr>
        </p:nvGraphicFramePr>
        <p:xfrm>
          <a:off x="1628775" y="2952750"/>
          <a:ext cx="7239454" cy="35284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0D08C5CB-74D1-7970-F6D3-3E703F37B7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5952" y="4282386"/>
            <a:ext cx="440216" cy="4445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72EF9A4-A84F-03C8-42C7-C305B647F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057" y="4722134"/>
            <a:ext cx="440216" cy="4445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C238296-BAB2-69CC-5BC1-695C399EC4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3852" y="3266386"/>
            <a:ext cx="440216" cy="4445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5832309-0AA1-700B-EA8F-4009770039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6952" y="4434786"/>
            <a:ext cx="440216" cy="444531"/>
          </a:xfrm>
          <a:prstGeom prst="rect">
            <a:avLst/>
          </a:prstGeom>
        </p:spPr>
      </p:pic>
      <p:pic>
        <p:nvPicPr>
          <p:cNvPr id="29" name="Graphic 10" descr="Magnifying glass with solid fill">
            <a:extLst>
              <a:ext uri="{FF2B5EF4-FFF2-40B4-BE49-F238E27FC236}">
                <a16:creationId xmlns:a16="http://schemas.microsoft.com/office/drawing/2014/main" id="{08B41C1A-694F-C7F0-2325-6510F34E9F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37634" y="4880302"/>
            <a:ext cx="573102" cy="550690"/>
          </a:xfrm>
          <a:prstGeom prst="rect">
            <a:avLst/>
          </a:prstGeom>
        </p:spPr>
      </p:pic>
      <p:pic>
        <p:nvPicPr>
          <p:cNvPr id="36" name="Picture 35" descr="A yellow star on a black background&#10;&#10;AI-generated content may be incorrect.">
            <a:extLst>
              <a:ext uri="{FF2B5EF4-FFF2-40B4-BE49-F238E27FC236}">
                <a16:creationId xmlns:a16="http://schemas.microsoft.com/office/drawing/2014/main" id="{3BCE3BE3-DB59-99F0-5166-32599AC14B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5052" y="4879286"/>
            <a:ext cx="440216" cy="444531"/>
          </a:xfrm>
          <a:prstGeom prst="rect">
            <a:avLst/>
          </a:prstGeom>
        </p:spPr>
      </p:pic>
      <p:pic>
        <p:nvPicPr>
          <p:cNvPr id="37" name="Graphic 10" descr="Magnifying glass with solid fill">
            <a:extLst>
              <a:ext uri="{FF2B5EF4-FFF2-40B4-BE49-F238E27FC236}">
                <a16:creationId xmlns:a16="http://schemas.microsoft.com/office/drawing/2014/main" id="{F3B1DF7F-1126-B205-EB9A-455018F666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60033" y="3153102"/>
            <a:ext cx="573102" cy="55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306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5F9319-F25D-6382-6763-36D0A2FD34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01030" y="139472"/>
            <a:ext cx="11540450" cy="643574"/>
          </a:xfrm>
        </p:spPr>
        <p:txBody>
          <a:bodyPr/>
          <a:lstStyle/>
          <a:p>
            <a:r>
              <a:rPr lang="en-GB" sz="3200"/>
              <a:t>Your completed Year 1 actions and </a:t>
            </a:r>
            <a:r>
              <a:rPr lang="en-GB" sz="3200">
                <a:solidFill>
                  <a:srgbClr val="00B050"/>
                </a:solidFill>
              </a:rPr>
              <a:t>actions we suggest you embed in year 2</a:t>
            </a:r>
            <a:endParaRPr lang="en-GB" sz="1400">
              <a:solidFill>
                <a:srgbClr val="00B050"/>
              </a:solidFill>
            </a:endParaRPr>
          </a:p>
        </p:txBody>
      </p:sp>
      <p:pic>
        <p:nvPicPr>
          <p:cNvPr id="6" name="Picture 5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F4C22105-584D-2E47-5747-1A3B8249E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9332" y="5868709"/>
            <a:ext cx="1392767" cy="6822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F4087F-F31F-CF9B-AB8B-28CDB657774C}"/>
              </a:ext>
            </a:extLst>
          </p:cNvPr>
          <p:cNvSpPr txBox="1"/>
          <p:nvPr/>
        </p:nvSpPr>
        <p:spPr>
          <a:xfrm>
            <a:off x="1694280" y="1084323"/>
            <a:ext cx="9778747" cy="544764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endParaRPr lang="en-US" sz="1600" dirty="0">
              <a:latin typeface="Overpas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Sign up to the Let’s Go Zero campaign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B050"/>
                </a:solidFill>
                <a:latin typeface="Overpass"/>
              </a:rPr>
              <a:t>Add sustainability goals/ projects/ successes to school website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Set up a sustainability working group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Complete a Count Your Carbon calculation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B050"/>
                </a:solidFill>
                <a:latin typeface="Overpass"/>
              </a:rPr>
              <a:t>Monitor energy use on a regular basis through dedicated platforms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B050"/>
                </a:solidFill>
                <a:latin typeface="Overpass"/>
              </a:rPr>
              <a:t>Take part in a switch off campaign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Check that your solar panels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Weigh food waste from kitchen and plates, share results, and set a target to reduce this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B050"/>
                </a:solidFill>
                <a:latin typeface="Overpass"/>
              </a:rPr>
              <a:t>Explain reasons for eating less meat and reducing food waste during lessons, assemblies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Contact your waste collectors to </a:t>
            </a:r>
            <a:r>
              <a:rPr lang="en-US" sz="1600" dirty="0" err="1">
                <a:latin typeface="Overpass"/>
              </a:rPr>
              <a:t>organise</a:t>
            </a:r>
            <a:r>
              <a:rPr lang="en-US" sz="1600" dirty="0">
                <a:latin typeface="Overpass"/>
              </a:rPr>
              <a:t> food waste disposal and diversion to 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Access the Climate Ambassadors scheme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Establish a gardening/nature club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Follow sustainable practices when choosing products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Conduct a staff and student travel survey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Gained an accredited active travel 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Provide students with education on the importance of reducing, reusing and recycling correctly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Participated in various waste schemes to include litter picking, recycling textiles and sweet tubs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Labelled bins clearly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Arrange for a water audit from your local water provider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Overpass"/>
              </a:rPr>
              <a:t>Participated in the RSPB Bird Watch, fed birds and held a world environment day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5C438A5-B7D7-943F-4338-1E6269BFEB14}"/>
              </a:ext>
            </a:extLst>
          </p:cNvPr>
          <p:cNvGrpSpPr/>
          <p:nvPr/>
        </p:nvGrpSpPr>
        <p:grpSpPr>
          <a:xfrm>
            <a:off x="171481" y="2860676"/>
            <a:ext cx="2743200" cy="1052185"/>
            <a:chOff x="-95250" y="1027113"/>
            <a:chExt cx="2743200" cy="1052185"/>
          </a:xfrm>
        </p:grpSpPr>
        <p:pic>
          <p:nvPicPr>
            <p:cNvPr id="16" name="Graphic 3" descr="Power Plant outline">
              <a:extLst>
                <a:ext uri="{FF2B5EF4-FFF2-40B4-BE49-F238E27FC236}">
                  <a16:creationId xmlns:a16="http://schemas.microsoft.com/office/drawing/2014/main" id="{731AB882-D818-23B2-20F3-C9DEF5B357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175" y="1027113"/>
              <a:ext cx="914400" cy="914400"/>
            </a:xfrm>
            <a:prstGeom prst="rect">
              <a:avLst/>
            </a:prstGeom>
          </p:spPr>
        </p:pic>
        <p:sp>
          <p:nvSpPr>
            <p:cNvPr id="18" name="TextBox 13">
              <a:extLst>
                <a:ext uri="{FF2B5EF4-FFF2-40B4-BE49-F238E27FC236}">
                  <a16:creationId xmlns:a16="http://schemas.microsoft.com/office/drawing/2014/main" id="{0924D298-DE46-911B-2546-043B95AEA778}"/>
                </a:ext>
              </a:extLst>
            </p:cNvPr>
            <p:cNvSpPr txBox="1"/>
            <p:nvPr/>
          </p:nvSpPr>
          <p:spPr>
            <a:xfrm>
              <a:off x="-95250" y="1817688"/>
              <a:ext cx="2743200" cy="261610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1100" err="1"/>
                <a:t>Decarbonisation</a:t>
              </a:r>
              <a:endParaRPr lang="en-US" sz="110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1D6FA085-CEE6-1FF0-7CEC-9499A940241F}"/>
              </a:ext>
            </a:extLst>
          </p:cNvPr>
          <p:cNvGrpSpPr/>
          <p:nvPr/>
        </p:nvGrpSpPr>
        <p:grpSpPr>
          <a:xfrm>
            <a:off x="297875" y="5536161"/>
            <a:ext cx="2743200" cy="1077585"/>
            <a:chOff x="120650" y="2352675"/>
            <a:chExt cx="2743200" cy="1077585"/>
          </a:xfrm>
        </p:grpSpPr>
        <p:pic>
          <p:nvPicPr>
            <p:cNvPr id="14" name="Graphic 6" descr="Tree With Roots outline">
              <a:extLst>
                <a:ext uri="{FF2B5EF4-FFF2-40B4-BE49-F238E27FC236}">
                  <a16:creationId xmlns:a16="http://schemas.microsoft.com/office/drawing/2014/main" id="{5CC2245D-448C-2001-8273-3A8D897062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22238" y="2352675"/>
              <a:ext cx="914400" cy="914400"/>
            </a:xfrm>
            <a:prstGeom prst="rect">
              <a:avLst/>
            </a:prstGeom>
          </p:spPr>
        </p:pic>
        <p:sp>
          <p:nvSpPr>
            <p:cNvPr id="15" name="TextBox 16">
              <a:extLst>
                <a:ext uri="{FF2B5EF4-FFF2-40B4-BE49-F238E27FC236}">
                  <a16:creationId xmlns:a16="http://schemas.microsoft.com/office/drawing/2014/main" id="{749282C6-B73D-2467-2CDD-A38ECB6604DC}"/>
                </a:ext>
              </a:extLst>
            </p:cNvPr>
            <p:cNvSpPr txBox="1"/>
            <p:nvPr/>
          </p:nvSpPr>
          <p:spPr>
            <a:xfrm>
              <a:off x="120650" y="3168650"/>
              <a:ext cx="2743200" cy="261610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1100"/>
                <a:t>Biodiversity</a:t>
              </a:r>
              <a:endParaRPr lang="en-US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7221780-4F2F-B650-2A1A-157057F642F4}"/>
              </a:ext>
            </a:extLst>
          </p:cNvPr>
          <p:cNvGrpSpPr/>
          <p:nvPr/>
        </p:nvGrpSpPr>
        <p:grpSpPr>
          <a:xfrm>
            <a:off x="171481" y="1611224"/>
            <a:ext cx="2393949" cy="910898"/>
            <a:chOff x="-77787" y="3360737"/>
            <a:chExt cx="2743200" cy="998210"/>
          </a:xfrm>
        </p:grpSpPr>
        <p:pic>
          <p:nvPicPr>
            <p:cNvPr id="11" name="Graphic 10" descr="Schoolhouse outline">
              <a:extLst>
                <a:ext uri="{FF2B5EF4-FFF2-40B4-BE49-F238E27FC236}">
                  <a16:creationId xmlns:a16="http://schemas.microsoft.com/office/drawing/2014/main" id="{BAB1DA3D-BD90-1849-4B9D-B1BE2EF1A5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22237" y="3360737"/>
              <a:ext cx="914400" cy="914400"/>
            </a:xfrm>
            <a:prstGeom prst="rect">
              <a:avLst/>
            </a:prstGeom>
          </p:spPr>
        </p:pic>
        <p:sp>
          <p:nvSpPr>
            <p:cNvPr id="13" name="TextBox 19">
              <a:extLst>
                <a:ext uri="{FF2B5EF4-FFF2-40B4-BE49-F238E27FC236}">
                  <a16:creationId xmlns:a16="http://schemas.microsoft.com/office/drawing/2014/main" id="{F270180C-5C1F-6E9D-2E2E-B6733ECFCC56}"/>
                </a:ext>
              </a:extLst>
            </p:cNvPr>
            <p:cNvSpPr txBox="1"/>
            <p:nvPr/>
          </p:nvSpPr>
          <p:spPr>
            <a:xfrm>
              <a:off x="-77787" y="4097337"/>
              <a:ext cx="2743200" cy="261610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100"/>
                <a:t>Climate Education</a:t>
              </a:r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7EC63F22-8928-80F9-F0B2-ED1C73BD52BD}"/>
              </a:ext>
            </a:extLst>
          </p:cNvPr>
          <p:cNvGrpSpPr/>
          <p:nvPr/>
        </p:nvGrpSpPr>
        <p:grpSpPr>
          <a:xfrm>
            <a:off x="304797" y="4452220"/>
            <a:ext cx="2463802" cy="1008738"/>
            <a:chOff x="122237" y="4511675"/>
            <a:chExt cx="2757488" cy="1207175"/>
          </a:xfrm>
        </p:grpSpPr>
        <p:pic>
          <p:nvPicPr>
            <p:cNvPr id="9" name="Graphic 11" descr="High temperature outline">
              <a:extLst>
                <a:ext uri="{FF2B5EF4-FFF2-40B4-BE49-F238E27FC236}">
                  <a16:creationId xmlns:a16="http://schemas.microsoft.com/office/drawing/2014/main" id="{D295A49A-2A97-96E8-717D-B618B129F2B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22237" y="4511675"/>
              <a:ext cx="914400" cy="914400"/>
            </a:xfrm>
            <a:prstGeom prst="rect">
              <a:avLst/>
            </a:prstGeom>
          </p:spPr>
        </p:pic>
        <p:sp>
          <p:nvSpPr>
            <p:cNvPr id="10" name="TextBox 22">
              <a:extLst>
                <a:ext uri="{FF2B5EF4-FFF2-40B4-BE49-F238E27FC236}">
                  <a16:creationId xmlns:a16="http://schemas.microsoft.com/office/drawing/2014/main" id="{B77E9D1C-9F99-86E6-8022-C05AA85D0988}"/>
                </a:ext>
              </a:extLst>
            </p:cNvPr>
            <p:cNvSpPr txBox="1"/>
            <p:nvPr/>
          </p:nvSpPr>
          <p:spPr>
            <a:xfrm>
              <a:off x="136525" y="5287963"/>
              <a:ext cx="2743200" cy="430887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100"/>
                <a:t>Adaptation </a:t>
              </a:r>
              <a:endParaRPr lang="en-US"/>
            </a:p>
            <a:p>
              <a:r>
                <a:rPr lang="en-US" sz="1100"/>
                <a:t>&amp; resilience</a:t>
              </a: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0399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D3045-BCF2-7159-0E33-BD6114235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EF0A20E-5CC2-2297-70A5-A54B209BE1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1404" y="368079"/>
            <a:ext cx="10054196" cy="643574"/>
          </a:xfrm>
        </p:spPr>
        <p:txBody>
          <a:bodyPr/>
          <a:lstStyle/>
          <a:p>
            <a:r>
              <a:rPr lang="en-GB" sz="3200"/>
              <a:t>Some remaining incomplete actions from year 1 to consider completing next year</a:t>
            </a:r>
          </a:p>
        </p:txBody>
      </p:sp>
      <p:pic>
        <p:nvPicPr>
          <p:cNvPr id="6" name="Picture 5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A463C94D-187B-08AA-473E-698D2FA47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9332" y="5868709"/>
            <a:ext cx="1392767" cy="682254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3CCC98D0-72AB-9509-609C-03A3161C5567}"/>
              </a:ext>
            </a:extLst>
          </p:cNvPr>
          <p:cNvGrpSpPr/>
          <p:nvPr/>
        </p:nvGrpSpPr>
        <p:grpSpPr>
          <a:xfrm>
            <a:off x="302450" y="2896395"/>
            <a:ext cx="2743200" cy="1254591"/>
            <a:chOff x="-95250" y="1027113"/>
            <a:chExt cx="2743200" cy="1254591"/>
          </a:xfrm>
        </p:grpSpPr>
        <p:pic>
          <p:nvPicPr>
            <p:cNvPr id="4" name="Graphic 3" descr="Power Plant outline">
              <a:extLst>
                <a:ext uri="{FF2B5EF4-FFF2-40B4-BE49-F238E27FC236}">
                  <a16:creationId xmlns:a16="http://schemas.microsoft.com/office/drawing/2014/main" id="{957D507C-E821-1650-713F-0851588A0A1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175" y="1027113"/>
              <a:ext cx="914400" cy="914400"/>
            </a:xfrm>
            <a:prstGeom prst="rect">
              <a:avLst/>
            </a:prstGeom>
          </p:spPr>
        </p:pic>
        <p:sp>
          <p:nvSpPr>
            <p:cNvPr id="5" name="TextBox 13">
              <a:extLst>
                <a:ext uri="{FF2B5EF4-FFF2-40B4-BE49-F238E27FC236}">
                  <a16:creationId xmlns:a16="http://schemas.microsoft.com/office/drawing/2014/main" id="{81902A29-1513-6163-DBB9-CBDA4CBA1DB7}"/>
                </a:ext>
              </a:extLst>
            </p:cNvPr>
            <p:cNvSpPr txBox="1"/>
            <p:nvPr/>
          </p:nvSpPr>
          <p:spPr>
            <a:xfrm>
              <a:off x="-95250" y="2020094"/>
              <a:ext cx="2743200" cy="261610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1100" err="1"/>
                <a:t>Decarbonisation</a:t>
              </a:r>
              <a:endParaRPr lang="en-US" sz="110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F9D04B5A-C510-38C2-AB13-663AB65E2F08}"/>
              </a:ext>
            </a:extLst>
          </p:cNvPr>
          <p:cNvSpPr txBox="1"/>
          <p:nvPr/>
        </p:nvSpPr>
        <p:spPr>
          <a:xfrm>
            <a:off x="1679264" y="1891577"/>
            <a:ext cx="8850376" cy="36933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b="1" dirty="0">
                <a:ea typeface="Calibri"/>
                <a:cs typeface="Calibri"/>
              </a:rPr>
              <a:t>Energy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Investigate the potential for a ground/air source heat pump</a:t>
            </a:r>
            <a:endParaRPr lang="en-US" dirty="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b="1" dirty="0">
                <a:ea typeface="Calibri" panose="020F0502020204030204"/>
                <a:cs typeface="Calibri" panose="020F0502020204030204"/>
              </a:rPr>
              <a:t>Transport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Introduce a salary sacrifice scheme for EVs</a:t>
            </a:r>
            <a:endParaRPr lang="en-US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Calibri"/>
                <a:ea typeface="Calibri" panose="020F0502020204030204"/>
                <a:cs typeface="Arial"/>
              </a:rPr>
              <a:t>Continue to run active travel campaigns  </a:t>
            </a:r>
            <a:endParaRPr lang="en-US" dirty="0">
              <a:latin typeface="Calibri"/>
              <a:ea typeface="Calibri" panose="020F0502020204030204"/>
              <a:cs typeface="Calibri" panose="020F0502020204030204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ea typeface="Calibri" panose="020F0502020204030204"/>
              <a:cs typeface="Calibri" panose="020F0502020204030204"/>
            </a:endParaRPr>
          </a:p>
          <a:p>
            <a:r>
              <a:rPr lang="en-US" b="1" dirty="0">
                <a:ea typeface="Calibri" panose="020F0502020204030204"/>
                <a:cs typeface="Calibri" panose="020F0502020204030204"/>
              </a:rPr>
              <a:t>Waste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Continue to run waste/plastic reduction initiatives or campaigns with pupils and staff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Calibri"/>
            </a:endParaRPr>
          </a:p>
          <a:p>
            <a:r>
              <a:rPr lang="en-US" b="1" dirty="0">
                <a:ea typeface="Calibri"/>
                <a:cs typeface="Calibri"/>
              </a:rPr>
              <a:t>Procurement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alibri"/>
                <a:ea typeface="Calibri"/>
                <a:cs typeface="Arial"/>
              </a:rPr>
              <a:t>Continue to develop your uniform exchange and extend existing reuse practices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alibri"/>
                <a:ea typeface="Calibri"/>
                <a:cs typeface="Arial"/>
              </a:rPr>
              <a:t>Continue to </a:t>
            </a:r>
            <a:r>
              <a:rPr lang="en-US" dirty="0" err="1">
                <a:latin typeface="Calibri"/>
                <a:ea typeface="Calibri"/>
                <a:cs typeface="Arial"/>
              </a:rPr>
              <a:t>publicise</a:t>
            </a:r>
            <a:r>
              <a:rPr lang="en-US" dirty="0">
                <a:latin typeface="Calibri"/>
                <a:ea typeface="Calibri"/>
                <a:cs typeface="Arial"/>
              </a:rPr>
              <a:t> your commitment to sustainability 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0723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52101-1F72-3F2E-F660-8359F63FF7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84CCE92-A598-CEA9-559B-8B379544BE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1403" y="368079"/>
            <a:ext cx="11483549" cy="643574"/>
          </a:xfrm>
        </p:spPr>
        <p:txBody>
          <a:bodyPr/>
          <a:lstStyle/>
          <a:p>
            <a:r>
              <a:rPr lang="en-GB" sz="3200"/>
              <a:t>New suggested actions for year 2</a:t>
            </a:r>
          </a:p>
        </p:txBody>
      </p:sp>
      <p:pic>
        <p:nvPicPr>
          <p:cNvPr id="6" name="Picture 5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3DD286DE-DC84-E37C-A677-65C6371603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9332" y="5868709"/>
            <a:ext cx="1392767" cy="6822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CEC3CF-B71B-ADF2-BBA1-650B9BA4E538}"/>
              </a:ext>
            </a:extLst>
          </p:cNvPr>
          <p:cNvSpPr txBox="1"/>
          <p:nvPr/>
        </p:nvSpPr>
        <p:spPr>
          <a:xfrm>
            <a:off x="1406610" y="978114"/>
            <a:ext cx="9587577" cy="557075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sz="1600" dirty="0">
              <a:solidFill>
                <a:srgbClr val="000000"/>
              </a:solidFill>
              <a:latin typeface="Overpass" pitchFamily="2" charset="0"/>
            </a:endParaRPr>
          </a:p>
          <a:p>
            <a:pPr>
              <a:defRPr/>
            </a:pPr>
            <a:r>
              <a:rPr lang="en-US" sz="1600" b="1" dirty="0">
                <a:solidFill>
                  <a:srgbClr val="000000"/>
                </a:solidFill>
                <a:latin typeface="Arial"/>
                <a:cs typeface="Arial"/>
              </a:rPr>
              <a:t>Energy</a:t>
            </a:r>
            <a:endParaRPr lang="en-US" sz="1600" b="1" i="1" dirty="0" err="1">
              <a:latin typeface="Overpass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Ensure catering staff understand how to use energy efficiently in the kitchen  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Implement a power down strategy for energy-intensive appliances over holidays</a:t>
            </a:r>
            <a:endParaRPr lang="en-US" sz="1600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en-US" sz="1600" b="1" dirty="0">
                <a:solidFill>
                  <a:srgbClr val="000000"/>
                </a:solidFill>
                <a:latin typeface="Arial"/>
                <a:cs typeface="Arial"/>
              </a:rPr>
              <a:t>Food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Reduce the quantity of meat in meat-based meals (</a:t>
            </a:r>
            <a:r>
              <a:rPr lang="en-US" sz="1600" dirty="0" err="1">
                <a:solidFill>
                  <a:srgbClr val="000000"/>
                </a:solidFill>
                <a:latin typeface="Arial"/>
                <a:cs typeface="Arial"/>
              </a:rPr>
              <a:t>Miquil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 Catering)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Meat free day as an option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Access training for caterers from 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  <a:hlinkClick r:id="rId3"/>
              </a:rPr>
              <a:t>ProVeg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 or 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  <a:hlinkClick r:id="rId4"/>
              </a:rPr>
              <a:t>Chefs in Schools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, speak to Sarah Mills re: working with </a:t>
            </a:r>
            <a:r>
              <a:rPr lang="en-US" sz="1600" dirty="0" err="1">
                <a:solidFill>
                  <a:srgbClr val="000000"/>
                </a:solidFill>
                <a:latin typeface="Arial"/>
                <a:cs typeface="Arial"/>
              </a:rPr>
              <a:t>Miquil</a:t>
            </a:r>
            <a:endParaRPr lang="en-US" dirty="0" err="1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en-US" sz="1600" b="1" dirty="0">
                <a:solidFill>
                  <a:srgbClr val="000000"/>
                </a:solidFill>
                <a:latin typeface="Arial"/>
                <a:cs typeface="Arial"/>
              </a:rPr>
              <a:t>Waste 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 </a:t>
            </a:r>
            <a:endParaRPr lang="en-US" dirty="0">
              <a:ea typeface="Calibri"/>
              <a:cs typeface="Calibri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Provide students with education on the importance of reducing, reusing and recycling correctly 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Actively encourage and enable community reuse, PTA collecting unwanted gifts for Christmas raffle  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Provide opportunities for students to learn repair and upcycling skills, in D&amp;T make own aprons and purses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>
              <a:defRPr/>
            </a:pPr>
            <a:endParaRPr lang="en-US" b="1" dirty="0">
              <a:ea typeface="Calibri"/>
              <a:cs typeface="Calibri"/>
            </a:endParaRPr>
          </a:p>
          <a:p>
            <a:pPr>
              <a:defRPr/>
            </a:pPr>
            <a:r>
              <a:rPr lang="en-US" b="1" dirty="0">
                <a:ea typeface="Calibri"/>
                <a:cs typeface="Calibri"/>
              </a:rPr>
              <a:t>Procurement</a:t>
            </a:r>
            <a:endParaRPr lang="en-US" dirty="0"/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Use ecofriendly cleaning products, to investigate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>
              <a:defRPr/>
            </a:pPr>
            <a:endParaRPr lang="en-US" sz="1600" b="1" dirty="0">
              <a:solidFill>
                <a:srgbClr val="000000"/>
              </a:solidFill>
              <a:latin typeface="Arial"/>
              <a:ea typeface="Calibri" panose="020F0502020204030204"/>
              <a:cs typeface="Arial"/>
            </a:endParaRPr>
          </a:p>
          <a:p>
            <a:pPr>
              <a:defRPr/>
            </a:pPr>
            <a:r>
              <a:rPr lang="en-US" sz="1600" b="1" dirty="0">
                <a:solidFill>
                  <a:srgbClr val="000000"/>
                </a:solidFill>
                <a:latin typeface="Arial"/>
                <a:ea typeface="Calibri" panose="020F0502020204030204"/>
                <a:cs typeface="Arial"/>
              </a:rPr>
              <a:t>Transport</a:t>
            </a:r>
            <a:endParaRPr lang="en-US" dirty="0"/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ea typeface="Calibri" panose="020F0502020204030204"/>
                <a:cs typeface="Arial"/>
              </a:rPr>
              <a:t>Raise awareness of air quality around school (Auntie Duck)</a:t>
            </a:r>
          </a:p>
        </p:txBody>
      </p:sp>
      <p:pic>
        <p:nvPicPr>
          <p:cNvPr id="14" name="Graphic 13" descr="Power Plant outline">
            <a:extLst>
              <a:ext uri="{FF2B5EF4-FFF2-40B4-BE49-F238E27FC236}">
                <a16:creationId xmlns:a16="http://schemas.microsoft.com/office/drawing/2014/main" id="{3B5C08F6-2CDF-8ECC-BC14-3DE79BF0EB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2269" y="2976562"/>
            <a:ext cx="914400" cy="9144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D926225-31DF-516A-9868-D2C1778EBA81}"/>
              </a:ext>
            </a:extLst>
          </p:cNvPr>
          <p:cNvSpPr txBox="1"/>
          <p:nvPr/>
        </p:nvSpPr>
        <p:spPr>
          <a:xfrm>
            <a:off x="226219" y="4036218"/>
            <a:ext cx="1202532" cy="5386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aseline="0">
                <a:latin typeface="Calibri"/>
              </a:rPr>
              <a:t>Decarbonisation</a:t>
            </a:r>
            <a:endParaRPr lang="en-US"/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70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944343-66FD-BC8E-2EC8-9110DC96F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B693ADD-9B58-E9EE-92EC-EB036E6C72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1403" y="368079"/>
            <a:ext cx="11483549" cy="643574"/>
          </a:xfrm>
        </p:spPr>
        <p:txBody>
          <a:bodyPr/>
          <a:lstStyle/>
          <a:p>
            <a:r>
              <a:rPr lang="en-GB" sz="3200"/>
              <a:t>New suggested actions for year 2</a:t>
            </a:r>
          </a:p>
        </p:txBody>
      </p:sp>
      <p:pic>
        <p:nvPicPr>
          <p:cNvPr id="6" name="Picture 5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15383E2F-F1A5-2818-9FDC-FEDBC7234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9332" y="5868709"/>
            <a:ext cx="1392767" cy="6822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BE35EA6-8A25-0611-A3A1-42B5C17B9D6A}"/>
              </a:ext>
            </a:extLst>
          </p:cNvPr>
          <p:cNvSpPr txBox="1"/>
          <p:nvPr/>
        </p:nvSpPr>
        <p:spPr>
          <a:xfrm>
            <a:off x="1688392" y="862228"/>
            <a:ext cx="7718297" cy="526297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en-US" sz="1600" dirty="0">
              <a:solidFill>
                <a:srgbClr val="000000"/>
              </a:solidFill>
              <a:latin typeface="Overpass" pitchFamily="2" charset="0"/>
            </a:endParaRPr>
          </a:p>
          <a:p>
            <a:pPr>
              <a:defRPr/>
            </a:pPr>
            <a:r>
              <a:rPr lang="en-US" sz="1600" b="1" dirty="0">
                <a:solidFill>
                  <a:srgbClr val="000000"/>
                </a:solidFill>
                <a:latin typeface="Arial"/>
                <a:cs typeface="Arial"/>
              </a:rPr>
              <a:t>Adaptation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Write a heatwave policy (have a sun safety policy) Kumari to send example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Regularly </a:t>
            </a:r>
            <a:r>
              <a:rPr lang="en-US" sz="1600" err="1">
                <a:solidFill>
                  <a:srgbClr val="000000"/>
                </a:solidFill>
                <a:latin typeface="Arial"/>
                <a:cs typeface="Arial"/>
              </a:rPr>
              <a:t>organise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 cleaning gutters and unblocking any drains on site 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>
                <a:solidFill>
                  <a:srgbClr val="000000"/>
                </a:solidFill>
                <a:latin typeface="Arial"/>
                <a:cs typeface="Arial"/>
              </a:rPr>
              <a:t>Build sheltered areas on playgrounds for heat resilience  (to look at funding)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>
                <a:solidFill>
                  <a:srgbClr val="000000"/>
                </a:solidFill>
                <a:latin typeface="Arial"/>
                <a:cs typeface="Arial"/>
              </a:rPr>
              <a:t>Empower students to become climate resilient (assembly)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Raise awareness around water consumption and efficiency (assembly and </a:t>
            </a:r>
            <a:r>
              <a:rPr lang="en-US" sz="1600">
                <a:solidFill>
                  <a:srgbClr val="000000"/>
                </a:solidFill>
                <a:latin typeface="Arial"/>
                <a:cs typeface="Arial"/>
              </a:rPr>
              <a:t>ClimateEd)</a:t>
            </a:r>
          </a:p>
          <a:p>
            <a:pPr marL="285750" indent="-285750">
              <a:buFont typeface="Wingdings"/>
              <a:buChar char="Ø"/>
              <a:defRPr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en-US" sz="1600" b="1">
                <a:solidFill>
                  <a:srgbClr val="000000"/>
                </a:solidFill>
                <a:latin typeface="Arial"/>
                <a:cs typeface="Arial"/>
              </a:rPr>
              <a:t>Biodiversity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Take part in 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  <a:hlinkClick r:id="rId3"/>
              </a:rPr>
              <a:t>The Nature Park</a:t>
            </a:r>
            <a:endParaRPr lang="en-US" sz="16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285750" indent="-285750">
              <a:buFont typeface="Wingdings"/>
              <a:buChar char="Ø"/>
              <a:defRPr/>
            </a:pPr>
            <a:r>
              <a:rPr lang="en-US" sz="1600">
                <a:solidFill>
                  <a:srgbClr val="000000"/>
                </a:solidFill>
                <a:latin typeface="Arial"/>
                <a:cs typeface="Arial"/>
              </a:rPr>
              <a:t>Have pupils carry out wildlife surveys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Participate in local efforts to promote and protect nature (Love Solihull- litter picking)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Getting </a:t>
            </a:r>
            <a:r>
              <a:rPr lang="en-US" sz="1600" err="1">
                <a:solidFill>
                  <a:srgbClr val="000000"/>
                </a:solidFill>
                <a:latin typeface="Arial"/>
                <a:cs typeface="Arial"/>
              </a:rPr>
              <a:t>hedrows</a:t>
            </a: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 to </a:t>
            </a:r>
            <a:r>
              <a:rPr lang="en-US" sz="1600" err="1">
                <a:solidFill>
                  <a:srgbClr val="000000"/>
                </a:solidFill>
                <a:latin typeface="Arial"/>
                <a:cs typeface="Arial"/>
              </a:rPr>
              <a:t>cordone</a:t>
            </a:r>
            <a:r>
              <a:rPr lang="en-US" sz="1600">
                <a:solidFill>
                  <a:srgbClr val="000000"/>
                </a:solidFill>
                <a:latin typeface="Arial"/>
                <a:cs typeface="Arial"/>
              </a:rPr>
              <a:t> off the eco area (one more)</a:t>
            </a: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  <a:defRPr/>
            </a:pPr>
            <a:endParaRPr lang="en-US" sz="16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en-US" sz="1600" b="1" dirty="0">
                <a:solidFill>
                  <a:srgbClr val="000000"/>
                </a:solidFill>
                <a:latin typeface="Arial"/>
                <a:cs typeface="Arial"/>
              </a:rPr>
              <a:t>Climate Education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Appoint a sustainability focused governor 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>
                <a:solidFill>
                  <a:srgbClr val="000000"/>
                </a:solidFill>
                <a:latin typeface="Arial"/>
                <a:cs typeface="Arial"/>
              </a:rPr>
              <a:t>Provide CPD opportunities for staff on sustainability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 dirty="0">
                <a:solidFill>
                  <a:srgbClr val="000000"/>
                </a:solidFill>
                <a:latin typeface="Arial"/>
                <a:cs typeface="Arial"/>
              </a:rPr>
              <a:t>Share best practice and ideas internally </a:t>
            </a:r>
          </a:p>
          <a:p>
            <a:pPr marL="285750" indent="-285750">
              <a:buFont typeface="Wingdings"/>
              <a:buChar char="Ø"/>
              <a:defRPr/>
            </a:pPr>
            <a:r>
              <a:rPr lang="en-US" sz="1600">
                <a:solidFill>
                  <a:srgbClr val="000000"/>
                </a:solidFill>
                <a:latin typeface="Arial"/>
                <a:cs typeface="Arial"/>
              </a:rPr>
              <a:t>Invite inspirational green careers speakers in to speak to pupils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8" name="Graphic 7" descr="Schoolhouse outline">
            <a:extLst>
              <a:ext uri="{FF2B5EF4-FFF2-40B4-BE49-F238E27FC236}">
                <a16:creationId xmlns:a16="http://schemas.microsoft.com/office/drawing/2014/main" id="{DA715D44-58E2-61E4-8973-723526FA62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84163" y="5254536"/>
            <a:ext cx="797983" cy="834419"/>
          </a:xfrm>
          <a:prstGeom prst="rect">
            <a:avLst/>
          </a:prstGeom>
        </p:spPr>
      </p:pic>
      <p:pic>
        <p:nvPicPr>
          <p:cNvPr id="13" name="Graphic 6" descr="Tree With Roots outline">
            <a:extLst>
              <a:ext uri="{FF2B5EF4-FFF2-40B4-BE49-F238E27FC236}">
                <a16:creationId xmlns:a16="http://schemas.microsoft.com/office/drawing/2014/main" id="{2340B233-AE24-0AE6-94AB-AD7CB7B87A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66151" y="3595442"/>
            <a:ext cx="914400" cy="914400"/>
          </a:xfrm>
          <a:prstGeom prst="rect">
            <a:avLst/>
          </a:prstGeom>
        </p:spPr>
      </p:pic>
      <p:pic>
        <p:nvPicPr>
          <p:cNvPr id="15" name="Graphic 11" descr="High temperature outline">
            <a:extLst>
              <a:ext uri="{FF2B5EF4-FFF2-40B4-BE49-F238E27FC236}">
                <a16:creationId xmlns:a16="http://schemas.microsoft.com/office/drawing/2014/main" id="{0B1309F7-131D-F6DE-9C76-F152C4380D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59780" y="1714186"/>
            <a:ext cx="817012" cy="76409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A5F2E0C-37DD-EBE6-39D8-19A7F76ECFD3}"/>
              </a:ext>
            </a:extLst>
          </p:cNvPr>
          <p:cNvSpPr txBox="1"/>
          <p:nvPr/>
        </p:nvSpPr>
        <p:spPr>
          <a:xfrm>
            <a:off x="321469" y="6084094"/>
            <a:ext cx="1654969" cy="5386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aseline="0">
                <a:latin typeface="Calibri"/>
              </a:rPr>
              <a:t>Climate Education</a:t>
            </a:r>
            <a:r>
              <a:rPr sz="1100">
                <a:latin typeface="Calibri"/>
                <a:ea typeface="Calibri"/>
                <a:cs typeface="Calibri"/>
              </a:rPr>
              <a:t>​</a:t>
            </a:r>
            <a:endParaRPr lang="en-US"/>
          </a:p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174E087-7A17-DD6B-D27A-3D6F7C754A6C}"/>
              </a:ext>
            </a:extLst>
          </p:cNvPr>
          <p:cNvSpPr txBox="1"/>
          <p:nvPr/>
        </p:nvSpPr>
        <p:spPr>
          <a:xfrm>
            <a:off x="464344" y="2595562"/>
            <a:ext cx="119062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r>
              <a:rPr lang="en-US" sz="1100" baseline="0">
                <a:latin typeface="Calibri"/>
                <a:ea typeface="Segoe UI"/>
                <a:cs typeface="Segoe UI"/>
              </a:rPr>
              <a:t>Adaptation </a:t>
            </a:r>
            <a:r>
              <a:rPr lang="en-US" sz="1100">
                <a:latin typeface="Calibri"/>
                <a:ea typeface="Segoe UI"/>
                <a:cs typeface="Segoe UI"/>
              </a:rPr>
              <a:t>​</a:t>
            </a:r>
          </a:p>
          <a:p>
            <a:pPr rtl="0"/>
            <a:r>
              <a:rPr lang="en-US" sz="1100" baseline="0">
                <a:latin typeface="Calibri"/>
                <a:ea typeface="Segoe UI"/>
                <a:cs typeface="Segoe UI"/>
              </a:rPr>
              <a:t>&amp; resilience</a:t>
            </a:r>
          </a:p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64E784-B896-9757-968E-A86DC50E2CDB}"/>
              </a:ext>
            </a:extLst>
          </p:cNvPr>
          <p:cNvSpPr txBox="1"/>
          <p:nvPr/>
        </p:nvSpPr>
        <p:spPr>
          <a:xfrm>
            <a:off x="535781" y="4714874"/>
            <a:ext cx="1238251" cy="5386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aseline="0">
                <a:latin typeface="Calibri"/>
              </a:rPr>
              <a:t>Biodiversity</a:t>
            </a:r>
            <a:endParaRPr lang="en-US"/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614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973590E1-B369-1818-84CE-C2EEF3127ECB}"/>
              </a:ext>
            </a:extLst>
          </p:cNvPr>
          <p:cNvSpPr/>
          <p:nvPr/>
        </p:nvSpPr>
        <p:spPr>
          <a:xfrm>
            <a:off x="1477584" y="1471612"/>
            <a:ext cx="2000250" cy="3312617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rgbClr val="FF52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222DB4-3330-BB0B-1412-2269C031A4DA}"/>
              </a:ext>
            </a:extLst>
          </p:cNvPr>
          <p:cNvSpPr txBox="1"/>
          <p:nvPr/>
        </p:nvSpPr>
        <p:spPr>
          <a:xfrm>
            <a:off x="1825246" y="1552575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kern="10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Next week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145786-F7D8-B819-0D91-DD9BED3316E8}"/>
              </a:ext>
            </a:extLst>
          </p:cNvPr>
          <p:cNvSpPr txBox="1"/>
          <p:nvPr/>
        </p:nvSpPr>
        <p:spPr>
          <a:xfrm>
            <a:off x="1596645" y="2256562"/>
            <a:ext cx="1762125" cy="22467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>
                <a:latin typeface="Overpass"/>
              </a:rPr>
              <a:t>We will send over your Year 2 Climate Action Plan and guidance on getting started. </a:t>
            </a:r>
            <a:endParaRPr lang="en-GB" sz="1400">
              <a:latin typeface="Overpass" panose="00000500000000000000" pitchFamily="50" charset="0"/>
            </a:endParaRPr>
          </a:p>
          <a:p>
            <a:pPr algn="ctr"/>
            <a:endParaRPr lang="en-GB" sz="1400">
              <a:latin typeface="Overpass"/>
            </a:endParaRPr>
          </a:p>
          <a:p>
            <a:pPr algn="ctr"/>
            <a:r>
              <a:rPr lang="en-GB" sz="1400">
                <a:latin typeface="Overpass"/>
              </a:rPr>
              <a:t>We encourage you to share this with governors/ students/ wider community</a:t>
            </a:r>
            <a:endParaRPr lang="en-GB" sz="1400">
              <a:latin typeface="Overpass" panose="00000500000000000000" pitchFamily="50" charset="0"/>
            </a:endParaRPr>
          </a:p>
        </p:txBody>
      </p:sp>
      <p:sp>
        <p:nvSpPr>
          <p:cNvPr id="22" name="Flowchart: Alternate Process 21">
            <a:extLst>
              <a:ext uri="{FF2B5EF4-FFF2-40B4-BE49-F238E27FC236}">
                <a16:creationId xmlns:a16="http://schemas.microsoft.com/office/drawing/2014/main" id="{057BAE21-AD21-A1F5-449B-50B8747698F4}"/>
              </a:ext>
            </a:extLst>
          </p:cNvPr>
          <p:cNvSpPr/>
          <p:nvPr/>
        </p:nvSpPr>
        <p:spPr>
          <a:xfrm>
            <a:off x="3828482" y="1465927"/>
            <a:ext cx="2000250" cy="3312617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rgbClr val="FF52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F15DD7-4D33-24F1-8275-8C10AABBD46E}"/>
              </a:ext>
            </a:extLst>
          </p:cNvPr>
          <p:cNvSpPr txBox="1"/>
          <p:nvPr/>
        </p:nvSpPr>
        <p:spPr>
          <a:xfrm>
            <a:off x="4033841" y="1597022"/>
            <a:ext cx="1447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kern="10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6-month checkpoint (set date now)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34C32EB-A60F-91BF-C24C-EC39AC2F07CA}"/>
              </a:ext>
            </a:extLst>
          </p:cNvPr>
          <p:cNvSpPr txBox="1"/>
          <p:nvPr/>
        </p:nvSpPr>
        <p:spPr>
          <a:xfrm>
            <a:off x="3947555" y="2800321"/>
            <a:ext cx="1762125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>
                <a:latin typeface="Overpass"/>
              </a:rPr>
              <a:t>Check-in on progress and review actions</a:t>
            </a:r>
          </a:p>
          <a:p>
            <a:pPr algn="ctr"/>
            <a:endParaRPr lang="en-US" sz="1400">
              <a:latin typeface="Overpass" panose="00000500000000000000" pitchFamily="50" charset="0"/>
            </a:endParaRPr>
          </a:p>
          <a:p>
            <a:pPr algn="ctr"/>
            <a:r>
              <a:rPr lang="en-US" sz="1400">
                <a:latin typeface="Overpass"/>
              </a:rPr>
              <a:t>We encourage you to update us on progress and your plans to complete your plan</a:t>
            </a:r>
            <a:endParaRPr lang="en-US" sz="1400">
              <a:latin typeface="Overpass" panose="00000500000000000000" pitchFamily="50" charset="0"/>
            </a:endParaRPr>
          </a:p>
        </p:txBody>
      </p:sp>
      <p:sp>
        <p:nvSpPr>
          <p:cNvPr id="25" name="Flowchart: Alternate Process 24">
            <a:extLst>
              <a:ext uri="{FF2B5EF4-FFF2-40B4-BE49-F238E27FC236}">
                <a16:creationId xmlns:a16="http://schemas.microsoft.com/office/drawing/2014/main" id="{8C2F13F2-A82D-4553-85F9-17961017CEAF}"/>
              </a:ext>
            </a:extLst>
          </p:cNvPr>
          <p:cNvSpPr/>
          <p:nvPr/>
        </p:nvSpPr>
        <p:spPr>
          <a:xfrm>
            <a:off x="6168534" y="1471612"/>
            <a:ext cx="2000250" cy="3312617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rgbClr val="FF52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C0821B-4AF7-F8DB-DDC9-D24BEB1BBCFF}"/>
              </a:ext>
            </a:extLst>
          </p:cNvPr>
          <p:cNvSpPr txBox="1"/>
          <p:nvPr/>
        </p:nvSpPr>
        <p:spPr>
          <a:xfrm>
            <a:off x="6375447" y="1552575"/>
            <a:ext cx="1533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kern="10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Full year checkpoint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6FD1CA9-2A95-7691-2964-14D1B8453CE4}"/>
              </a:ext>
            </a:extLst>
          </p:cNvPr>
          <p:cNvSpPr txBox="1"/>
          <p:nvPr/>
        </p:nvSpPr>
        <p:spPr>
          <a:xfrm>
            <a:off x="6287595" y="2927402"/>
            <a:ext cx="1762125" cy="16619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>
                <a:latin typeface="Overpass"/>
              </a:rPr>
              <a:t>Re-run Count Your Carbon calculation</a:t>
            </a:r>
          </a:p>
          <a:p>
            <a:pPr marL="0" indent="0" algn="ctr">
              <a:buNone/>
            </a:pPr>
            <a:endParaRPr lang="en-US" sz="1400">
              <a:latin typeface="Overpass"/>
            </a:endParaRPr>
          </a:p>
          <a:p>
            <a:pPr algn="ctr"/>
            <a:r>
              <a:rPr lang="en-US" sz="1400">
                <a:latin typeface="Overpass"/>
              </a:rPr>
              <a:t>We will ensure you can take the lead on this</a:t>
            </a:r>
          </a:p>
          <a:p>
            <a:endParaRPr lang="en-US">
              <a:latin typeface="Overpass"/>
            </a:endParaRPr>
          </a:p>
        </p:txBody>
      </p:sp>
      <p:sp>
        <p:nvSpPr>
          <p:cNvPr id="28" name="Flowchart: Alternate Process 27">
            <a:extLst>
              <a:ext uri="{FF2B5EF4-FFF2-40B4-BE49-F238E27FC236}">
                <a16:creationId xmlns:a16="http://schemas.microsoft.com/office/drawing/2014/main" id="{5AFA9135-7F00-6B60-CEA2-C621D851DB5A}"/>
              </a:ext>
            </a:extLst>
          </p:cNvPr>
          <p:cNvSpPr/>
          <p:nvPr/>
        </p:nvSpPr>
        <p:spPr>
          <a:xfrm>
            <a:off x="8488543" y="1471612"/>
            <a:ext cx="2000250" cy="3312617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rgbClr val="FF52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6CBA276-1027-9EE3-5CC4-4D95AD81066E}"/>
              </a:ext>
            </a:extLst>
          </p:cNvPr>
          <p:cNvSpPr txBox="1"/>
          <p:nvPr/>
        </p:nvSpPr>
        <p:spPr>
          <a:xfrm>
            <a:off x="8836205" y="1552575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kern="10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Year 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B9F58D5-5B7F-72ED-79AC-ED09EE220109}"/>
              </a:ext>
            </a:extLst>
          </p:cNvPr>
          <p:cNvSpPr txBox="1"/>
          <p:nvPr/>
        </p:nvSpPr>
        <p:spPr>
          <a:xfrm>
            <a:off x="8574270" y="2198906"/>
            <a:ext cx="1762125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1400">
                <a:latin typeface="Overpass"/>
              </a:rPr>
              <a:t>Review actions and create your year 3 action plan.</a:t>
            </a:r>
          </a:p>
          <a:p>
            <a:pPr algn="ctr"/>
            <a:endParaRPr lang="en-US" sz="1400">
              <a:latin typeface="Overpass"/>
            </a:endParaRPr>
          </a:p>
          <a:p>
            <a:pPr algn="ctr"/>
            <a:r>
              <a:rPr lang="en-US" sz="1400">
                <a:latin typeface="Overpass"/>
              </a:rPr>
              <a:t>We will ensure you are fully equipped to lead from here.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626DF33-F4EA-A4FE-FD12-9AE372A752F5}"/>
              </a:ext>
            </a:extLst>
          </p:cNvPr>
          <p:cNvSpPr txBox="1"/>
          <p:nvPr/>
        </p:nvSpPr>
        <p:spPr>
          <a:xfrm>
            <a:off x="644665" y="375868"/>
            <a:ext cx="9678911" cy="61927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>
                <a:solidFill>
                  <a:srgbClr val="E15637"/>
                </a:solidFill>
                <a:effectLst/>
                <a:latin typeface="Overpass Black"/>
                <a:ea typeface="Aptos" panose="020B0004020202020204" pitchFamily="34" charset="0"/>
                <a:cs typeface="Arial"/>
              </a:rPr>
              <a:t>Next steps</a:t>
            </a:r>
            <a:endParaRPr lang="en-GB" sz="3200" b="1" kern="100">
              <a:solidFill>
                <a:srgbClr val="E15637"/>
              </a:solidFill>
              <a:effectLst/>
              <a:highlight>
                <a:srgbClr val="FFFF00"/>
              </a:highlight>
              <a:latin typeface="Overpass Black" pitchFamily="2" charset="77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DA81B16-FD9C-706F-3AAA-B96B1AAD30A3}"/>
              </a:ext>
            </a:extLst>
          </p:cNvPr>
          <p:cNvSpPr txBox="1"/>
          <p:nvPr/>
        </p:nvSpPr>
        <p:spPr>
          <a:xfrm>
            <a:off x="5067299" y="5118884"/>
            <a:ext cx="5079208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GB" dirty="0">
                <a:latin typeface="Overpass"/>
              </a:rPr>
              <a:t>Contact your Climate Action Advisor anytime with questions or updates of your progress.</a:t>
            </a:r>
          </a:p>
          <a:p>
            <a:r>
              <a:rPr lang="en-GB" dirty="0">
                <a:latin typeface="Overpass"/>
              </a:rPr>
              <a:t> </a:t>
            </a:r>
          </a:p>
          <a:p>
            <a:pPr algn="r"/>
            <a:r>
              <a:rPr lang="en-GB" dirty="0">
                <a:latin typeface="Overpass"/>
              </a:rPr>
              <a:t>Kumari.kher@letsgozero.org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3B7E7AC-703B-03FD-B689-0A84FC13F79B}"/>
              </a:ext>
            </a:extLst>
          </p:cNvPr>
          <p:cNvSpPr txBox="1"/>
          <p:nvPr/>
        </p:nvSpPr>
        <p:spPr>
          <a:xfrm>
            <a:off x="590552" y="6266688"/>
            <a:ext cx="18771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kern="100"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www.letsgozero.org</a:t>
            </a:r>
            <a:r>
              <a:rPr lang="en-US" sz="1400" b="1" kern="100"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800" kern="100">
                <a:latin typeface="Overpass Medium" pitchFamily="2" charset="77"/>
                <a:ea typeface="Aptos" panose="020B0004020202020204" pitchFamily="34" charset="0"/>
                <a:cs typeface="Arial" panose="020B0604020202020204" pitchFamily="34" charset="0"/>
              </a:rPr>
              <a:t>charity no: </a:t>
            </a:r>
            <a:r>
              <a:rPr lang="en-GB" sz="800">
                <a:effectLst/>
                <a:latin typeface="Overpass Medium" pitchFamily="2" charset="77"/>
              </a:rPr>
              <a:t>1104153</a:t>
            </a:r>
            <a:r>
              <a:rPr lang="en-US" sz="800" kern="100">
                <a:latin typeface="Overpass Medium" pitchFamily="2" charset="77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endParaRPr lang="en-US" sz="800">
              <a:latin typeface="Overpass Medium" pitchFamily="2" charset="77"/>
            </a:endParaRPr>
          </a:p>
        </p:txBody>
      </p:sp>
      <p:pic>
        <p:nvPicPr>
          <p:cNvPr id="3" name="Picture 2" descr="A close-up of a person smiling&#10;&#10;AI-generated content may be incorrect.">
            <a:extLst>
              <a:ext uri="{FF2B5EF4-FFF2-40B4-BE49-F238E27FC236}">
                <a16:creationId xmlns:a16="http://schemas.microsoft.com/office/drawing/2014/main" id="{0F89D849-E2B3-4D18-AB17-8883A0824D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8138" y="5041900"/>
            <a:ext cx="1254125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537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ustainability Report - MASTERCOPY" id="{56C3DD80-8257-4E52-BF68-D590C233A7E1}" vid="{BFBE634F-2ED4-4D40-A522-11D9C4C5765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af9c5ea-4c79-49d9-b0a5-ee775c07aa70">
      <Terms xmlns="http://schemas.microsoft.com/office/infopath/2007/PartnerControls"/>
    </lcf76f155ced4ddcb4097134ff3c332f>
    <TaxCatchAll xmlns="0429627a-a0b0-46b7-9ac2-5189ba1952b1" xsi:nil="true"/>
    <SharedWithUsers xmlns="0429627a-a0b0-46b7-9ac2-5189ba1952b1">
      <UserInfo>
        <DisplayName>Alex Seal</DisplayName>
        <AccountId>8628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B876CB75660F47972519ECCB25F370" ma:contentTypeVersion="16" ma:contentTypeDescription="Create a new document." ma:contentTypeScope="" ma:versionID="58d98fa71def6b97b11788fbe5e784ae">
  <xsd:schema xmlns:xsd="http://www.w3.org/2001/XMLSchema" xmlns:xs="http://www.w3.org/2001/XMLSchema" xmlns:p="http://schemas.microsoft.com/office/2006/metadata/properties" xmlns:ns2="7af9c5ea-4c79-49d9-b0a5-ee775c07aa70" xmlns:ns3="0429627a-a0b0-46b7-9ac2-5189ba1952b1" targetNamespace="http://schemas.microsoft.com/office/2006/metadata/properties" ma:root="true" ma:fieldsID="593d501e97bd12a980ffa008cfcfdc7a" ns2:_="" ns3:_="">
    <xsd:import namespace="7af9c5ea-4c79-49d9-b0a5-ee775c07aa70"/>
    <xsd:import namespace="0429627a-a0b0-46b7-9ac2-5189ba1952b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f9c5ea-4c79-49d9-b0a5-ee775c07aa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c323eb9-42bf-4c5f-9fdb-2be1ed835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29627a-a0b0-46b7-9ac2-5189ba1952b1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b0e7e245-c332-45d3-a49f-6672659410c8}" ma:internalName="TaxCatchAll" ma:showField="CatchAllData" ma:web="0429627a-a0b0-46b7-9ac2-5189ba1952b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F29945B-3840-4AB5-8BE8-404D26ED12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AEBF687-55AC-4D18-B124-B02A0EFB44C3}">
  <ds:schemaRefs>
    <ds:schemaRef ds:uri="0429627a-a0b0-46b7-9ac2-5189ba1952b1"/>
    <ds:schemaRef ds:uri="7af9c5ea-4c79-49d9-b0a5-ee775c07aa7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7B77224-7A84-4B07-BD98-8B94E5766B39}">
  <ds:schemaRefs>
    <ds:schemaRef ds:uri="0429627a-a0b0-46b7-9ac2-5189ba1952b1"/>
    <ds:schemaRef ds:uri="7af9c5ea-4c79-49d9-b0a5-ee775c07aa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Sustainability Report template</Template>
  <TotalTime>0</TotalTime>
  <Words>1532</Words>
  <Application>Microsoft Office PowerPoint</Application>
  <PresentationFormat>Widescreen</PresentationFormat>
  <Paragraphs>210</Paragraphs>
  <Slides>10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 Pettifer</dc:creator>
  <cp:lastModifiedBy>Kumari Kher</cp:lastModifiedBy>
  <cp:revision>430</cp:revision>
  <dcterms:created xsi:type="dcterms:W3CDTF">2025-05-30T07:46:34Z</dcterms:created>
  <dcterms:modified xsi:type="dcterms:W3CDTF">2025-12-09T11:54:35Z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0x01010093B876CB75660F47972519ECCB25F370</vt:lpwstr>
  </property>
  <property fmtid="{D5CDD505-2E9C-101B-9397-08002B2CF9AE}" pid="3" name="SharedWithUsers">
    <vt:lpwstr>8628;#Alex Seal</vt:lpwstr>
  </property>
  <property fmtid="{D5CDD505-2E9C-101B-9397-08002B2CF9AE}" pid="4" name="FromIndexerChoice">
    <vt:lpwstr>No</vt:lpwstr>
  </property>
  <property fmtid="{D5CDD505-2E9C-101B-9397-08002B2CF9AE}" pid="5" name="FromEgami">
    <vt:lpwstr>No</vt:lpwstr>
  </property>
  <property fmtid="{D5CDD505-2E9C-101B-9397-08002B2CF9AE}" pid="6" name="RelatedEmail">
    <vt:lpwstr>, </vt:lpwstr>
  </property>
  <property fmtid="{D5CDD505-2E9C-101B-9397-08002B2CF9AE}" pid="7" name="DocumentDate">
    <vt:filetime>2023-12-12T14:33:14Z</vt:filetime>
  </property>
  <property fmtid="{D5CDD505-2E9C-101B-9397-08002B2CF9AE}" pid="8" name="MediaServiceImageTags">
    <vt:lpwstr/>
  </property>
</Properties>
</file>