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</p:sldIdLst>
  <p:sldSz cx="10693400" cy="7569200"/>
  <p:notesSz cx="10693400" cy="75692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965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802481" y="2346452"/>
            <a:ext cx="9094788" cy="15895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604962" y="4238752"/>
            <a:ext cx="7489825" cy="1892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534987" y="1740916"/>
            <a:ext cx="4654391" cy="49956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5510371" y="1740916"/>
            <a:ext cx="4654391" cy="49956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534987" y="302768"/>
            <a:ext cx="9629775" cy="12110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534987" y="1740916"/>
            <a:ext cx="9629775" cy="499567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3637915" y="7039356"/>
            <a:ext cx="3423920" cy="3784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534987" y="7039356"/>
            <a:ext cx="2460942" cy="3784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3/23/2026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7703820" y="7039356"/>
            <a:ext cx="2460942" cy="3784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3750945" y="242442"/>
            <a:ext cx="3140710" cy="26924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dirty="0">
                <a:solidFill>
                  <a:srgbClr val="585858"/>
                </a:solidFill>
                <a:latin typeface="Calibri"/>
                <a:cs typeface="Calibri"/>
              </a:rPr>
              <a:t>Jigsaw</a:t>
            </a:r>
            <a:r>
              <a:rPr sz="1600" b="1" spc="-65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585858"/>
                </a:solidFill>
                <a:latin typeface="Calibri"/>
                <a:cs typeface="Calibri"/>
              </a:rPr>
              <a:t>PSHE</a:t>
            </a:r>
            <a:r>
              <a:rPr sz="1600" b="1" spc="-45" dirty="0">
                <a:solidFill>
                  <a:srgbClr val="585858"/>
                </a:solidFill>
                <a:latin typeface="Calibri"/>
                <a:cs typeface="Calibri"/>
              </a:rPr>
              <a:t> LTP</a:t>
            </a:r>
            <a:r>
              <a:rPr sz="1600" b="1" spc="-4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600" b="1" dirty="0">
                <a:solidFill>
                  <a:srgbClr val="585858"/>
                </a:solidFill>
                <a:latin typeface="Calibri"/>
                <a:cs typeface="Calibri"/>
              </a:rPr>
              <a:t>Oak</a:t>
            </a:r>
            <a:r>
              <a:rPr sz="1600" b="1" spc="-3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585858"/>
                </a:solidFill>
                <a:latin typeface="Calibri"/>
                <a:cs typeface="Calibri"/>
              </a:rPr>
              <a:t>Cottage</a:t>
            </a:r>
            <a:r>
              <a:rPr sz="1600" b="1" spc="-60" dirty="0">
                <a:solidFill>
                  <a:srgbClr val="585858"/>
                </a:solidFill>
                <a:latin typeface="Calibri"/>
                <a:cs typeface="Calibri"/>
              </a:rPr>
              <a:t> </a:t>
            </a:r>
            <a:r>
              <a:rPr sz="1600" b="1" spc="-10" dirty="0">
                <a:solidFill>
                  <a:srgbClr val="585858"/>
                </a:solidFill>
                <a:latin typeface="Calibri"/>
                <a:cs typeface="Calibri"/>
              </a:rPr>
              <a:t>Primary</a:t>
            </a:r>
            <a:endParaRPr sz="16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74343591"/>
              </p:ext>
            </p:extLst>
          </p:nvPr>
        </p:nvGraphicFramePr>
        <p:xfrm>
          <a:off x="622300" y="719442"/>
          <a:ext cx="9880599" cy="5720969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61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4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6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27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182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024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948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283845">
                <a:tc>
                  <a:txBody>
                    <a:bodyPr/>
                    <a:lstStyle/>
                    <a:p>
                      <a:pPr algn="ctr">
                        <a:lnSpc>
                          <a:spcPts val="950"/>
                        </a:lnSpc>
                      </a:pP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Age</a:t>
                      </a:r>
                      <a:r>
                        <a:rPr sz="9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Group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184150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200" spc="-120" dirty="0">
                          <a:solidFill>
                            <a:srgbClr val="FFFFFF"/>
                          </a:solidFill>
                          <a:latin typeface="+mn-lt"/>
                          <a:cs typeface="Arial MT"/>
                        </a:rPr>
                        <a:t>Being</a:t>
                      </a:r>
                      <a:r>
                        <a:rPr sz="1200" spc="-85" dirty="0">
                          <a:solidFill>
                            <a:srgbClr val="FFFFFF"/>
                          </a:solidFill>
                          <a:latin typeface="+mn-lt"/>
                          <a:cs typeface="Arial MT"/>
                        </a:rPr>
                        <a:t> </a:t>
                      </a:r>
                      <a:r>
                        <a:rPr sz="1200" spc="-160" dirty="0">
                          <a:solidFill>
                            <a:srgbClr val="FFFFFF"/>
                          </a:solidFill>
                          <a:latin typeface="+mn-lt"/>
                          <a:cs typeface="Arial MT"/>
                        </a:rPr>
                        <a:t>Me</a:t>
                      </a:r>
                      <a:r>
                        <a:rPr sz="1200" spc="-45" dirty="0">
                          <a:solidFill>
                            <a:srgbClr val="FFFFFF"/>
                          </a:solidFill>
                          <a:latin typeface="+mn-lt"/>
                          <a:cs typeface="Arial MT"/>
                        </a:rPr>
                        <a:t> </a:t>
                      </a:r>
                      <a:r>
                        <a:rPr sz="1200" spc="-95" dirty="0">
                          <a:solidFill>
                            <a:srgbClr val="FFFFFF"/>
                          </a:solidFill>
                          <a:latin typeface="+mn-lt"/>
                          <a:cs typeface="Arial MT"/>
                        </a:rPr>
                        <a:t>In</a:t>
                      </a:r>
                      <a:r>
                        <a:rPr sz="1200" spc="-60" dirty="0">
                          <a:solidFill>
                            <a:srgbClr val="FFFFFF"/>
                          </a:solidFill>
                          <a:latin typeface="+mn-lt"/>
                          <a:cs typeface="Arial MT"/>
                        </a:rPr>
                        <a:t> </a:t>
                      </a:r>
                      <a:r>
                        <a:rPr sz="1200" spc="-160" dirty="0">
                          <a:solidFill>
                            <a:srgbClr val="FFFFFF"/>
                          </a:solidFill>
                          <a:latin typeface="+mn-lt"/>
                          <a:cs typeface="Arial MT"/>
                        </a:rPr>
                        <a:t>My</a:t>
                      </a:r>
                      <a:r>
                        <a:rPr sz="1200" spc="-65" dirty="0">
                          <a:solidFill>
                            <a:srgbClr val="FFFFFF"/>
                          </a:solidFill>
                          <a:latin typeface="+mn-lt"/>
                          <a:cs typeface="Arial MT"/>
                        </a:rPr>
                        <a:t> </a:t>
                      </a:r>
                      <a:r>
                        <a:rPr sz="1200" spc="-70" dirty="0">
                          <a:solidFill>
                            <a:srgbClr val="FFFFFF"/>
                          </a:solidFill>
                          <a:latin typeface="+mn-lt"/>
                          <a:cs typeface="Arial MT"/>
                        </a:rPr>
                        <a:t>World</a:t>
                      </a:r>
                      <a:endParaRPr sz="1200" dirty="0">
                        <a:latin typeface="+mn-lt"/>
                        <a:cs typeface="Arial MT"/>
                      </a:endParaRPr>
                    </a:p>
                  </a:txBody>
                  <a:tcPr marL="0" marR="0" marT="2095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140335" marR="560070">
                        <a:lnSpc>
                          <a:spcPct val="69200"/>
                        </a:lnSpc>
                        <a:spcBef>
                          <a:spcPts val="110"/>
                        </a:spcBef>
                      </a:pPr>
                      <a:r>
                        <a:rPr sz="1200" spc="-11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Celebrating </a:t>
                      </a:r>
                      <a:r>
                        <a:rPr sz="1200" spc="-5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Difference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</a:txBody>
                  <a:tcPr marL="0" marR="0" marT="1397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32956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200" spc="-13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Dreams</a:t>
                      </a:r>
                      <a:r>
                        <a:rPr sz="1200" spc="-8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12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and</a:t>
                      </a:r>
                      <a:r>
                        <a:rPr sz="1200" spc="-8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2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Goals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</a:txBody>
                  <a:tcPr marL="0" marR="0" marT="20955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483870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200" spc="-114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Healthy</a:t>
                      </a:r>
                      <a:r>
                        <a:rPr sz="1200" spc="-8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2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Me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09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532765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200" spc="-3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Relationships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0955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543560">
                        <a:lnSpc>
                          <a:spcPct val="100000"/>
                        </a:lnSpc>
                        <a:spcBef>
                          <a:spcPts val="165"/>
                        </a:spcBef>
                      </a:pPr>
                      <a:r>
                        <a:rPr sz="1200" spc="-12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Changing</a:t>
                      </a:r>
                      <a:r>
                        <a:rPr sz="1200" spc="-7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2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Me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20955" marB="0">
                    <a:lnL w="19050">
                      <a:solidFill>
                        <a:srgbClr val="FFFFFF"/>
                      </a:solidFill>
                      <a:prstDash val="solid"/>
                    </a:lnL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162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18415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200" spc="-13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Autumn</a:t>
                      </a:r>
                      <a:r>
                        <a:rPr sz="1200" spc="-2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14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Term</a:t>
                      </a:r>
                      <a:r>
                        <a:rPr sz="1200" spc="-3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5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1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14033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200" spc="-13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Autumn</a:t>
                      </a:r>
                      <a:r>
                        <a:rPr sz="1200" spc="-3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14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Term</a:t>
                      </a:r>
                      <a:r>
                        <a:rPr sz="1200" spc="-3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5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2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32956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200" spc="-11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Spring</a:t>
                      </a:r>
                      <a:r>
                        <a:rPr sz="1200" spc="-5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114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term</a:t>
                      </a:r>
                      <a:r>
                        <a:rPr sz="1200" spc="-4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5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1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48387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200" spc="-11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Spring</a:t>
                      </a:r>
                      <a:r>
                        <a:rPr sz="1200" spc="-4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14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Term</a:t>
                      </a:r>
                      <a:r>
                        <a:rPr sz="1200" spc="-2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5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2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532765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200" spc="-15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Summer</a:t>
                      </a:r>
                      <a:r>
                        <a:rPr sz="1200" spc="-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14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Term</a:t>
                      </a:r>
                      <a:r>
                        <a:rPr sz="1200" spc="-1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5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1</a:t>
                      </a:r>
                      <a:endParaRPr sz="1200" dirty="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543560">
                        <a:lnSpc>
                          <a:spcPct val="100000"/>
                        </a:lnSpc>
                        <a:spcBef>
                          <a:spcPts val="80"/>
                        </a:spcBef>
                      </a:pPr>
                      <a:r>
                        <a:rPr sz="1200" spc="-145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Summer</a:t>
                      </a:r>
                      <a:r>
                        <a:rPr sz="1200" spc="-3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14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Term</a:t>
                      </a:r>
                      <a:r>
                        <a:rPr sz="1200" spc="-3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 </a:t>
                      </a:r>
                      <a:r>
                        <a:rPr sz="1200" spc="-50" dirty="0">
                          <a:solidFill>
                            <a:srgbClr val="FFFFFF"/>
                          </a:solidFill>
                          <a:latin typeface="Arial MT"/>
                          <a:cs typeface="Arial MT"/>
                        </a:rPr>
                        <a:t>2</a:t>
                      </a:r>
                      <a:endParaRPr sz="1200">
                        <a:latin typeface="Arial MT"/>
                        <a:cs typeface="Arial MT"/>
                      </a:endParaRPr>
                    </a:p>
                  </a:txBody>
                  <a:tcPr marL="0" marR="0" marT="10160" marB="0">
                    <a:lnL w="19050">
                      <a:solidFill>
                        <a:srgbClr val="FFFFFF"/>
                      </a:solidFill>
                      <a:prstDash val="solid"/>
                    </a:lnL>
                    <a:lnT w="19050">
                      <a:solidFill>
                        <a:srgbClr val="FFFFFF"/>
                      </a:solidFill>
                      <a:prstDash val="soli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933450">
                <a:tc>
                  <a:txBody>
                    <a:bodyPr/>
                    <a:lstStyle/>
                    <a:p>
                      <a:pPr marL="149225" marR="151130" algn="ctr">
                        <a:lnSpc>
                          <a:spcPct val="101400"/>
                        </a:lnSpc>
                        <a:spcBef>
                          <a:spcPts val="1460"/>
                        </a:spcBef>
                      </a:pPr>
                      <a:r>
                        <a:rPr sz="14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Ages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3-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5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R="3175" algn="ctr">
                        <a:lnSpc>
                          <a:spcPct val="100000"/>
                        </a:lnSpc>
                        <a:spcBef>
                          <a:spcPts val="170"/>
                        </a:spcBef>
                      </a:pPr>
                      <a:r>
                        <a:rPr sz="10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(F1-</a:t>
                      </a:r>
                      <a:r>
                        <a:rPr sz="10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F2)</a:t>
                      </a:r>
                      <a:endParaRPr sz="1000">
                        <a:latin typeface="Calibri"/>
                        <a:cs typeface="Calibri"/>
                      </a:endParaRPr>
                    </a:p>
                  </a:txBody>
                  <a:tcPr marL="0" marR="0" marT="185420" marB="0"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28575">
                      <a:solidFill>
                        <a:srgbClr val="FFFFFF"/>
                      </a:solidFill>
                      <a:prstDash val="solid"/>
                    </a:lnB>
                    <a:solidFill>
                      <a:srgbClr val="84ACD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+mn-lt"/>
                        </a:rPr>
                        <a:t>Self-identity</a:t>
                      </a:r>
                    </a:p>
                    <a:p>
                      <a:r>
                        <a:rPr lang="en-GB" sz="800" dirty="0" smtClean="0">
                          <a:latin typeface="+mn-lt"/>
                        </a:rPr>
                        <a:t>Understanding feelings</a:t>
                      </a:r>
                    </a:p>
                    <a:p>
                      <a:r>
                        <a:rPr lang="en-GB" sz="800" dirty="0" smtClean="0">
                          <a:latin typeface="+mn-lt"/>
                        </a:rPr>
                        <a:t>Being in a classroom</a:t>
                      </a:r>
                    </a:p>
                    <a:p>
                      <a:r>
                        <a:rPr lang="en-GB" sz="800" dirty="0" smtClean="0">
                          <a:latin typeface="+mn-lt"/>
                        </a:rPr>
                        <a:t>Being gentle</a:t>
                      </a:r>
                    </a:p>
                    <a:p>
                      <a:r>
                        <a:rPr lang="en-GB" sz="800" dirty="0" smtClean="0">
                          <a:latin typeface="+mn-lt"/>
                        </a:rPr>
                        <a:t>Rights and responsibilities</a:t>
                      </a:r>
                      <a:endParaRPr lang="en-GB" sz="800" dirty="0">
                        <a:latin typeface="+mn-lt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>
                          <a:latin typeface="+mn-lt"/>
                        </a:rPr>
                        <a:t>Identifying talents</a:t>
                      </a:r>
                    </a:p>
                    <a:p>
                      <a:r>
                        <a:rPr lang="en-GB" sz="800" dirty="0" smtClean="0">
                          <a:latin typeface="+mn-lt"/>
                        </a:rPr>
                        <a:t>Being special</a:t>
                      </a:r>
                    </a:p>
                    <a:p>
                      <a:r>
                        <a:rPr lang="en-GB" sz="800" dirty="0" smtClean="0">
                          <a:latin typeface="+mn-lt"/>
                        </a:rPr>
                        <a:t>Families</a:t>
                      </a:r>
                    </a:p>
                    <a:p>
                      <a:r>
                        <a:rPr lang="en-GB" sz="800" dirty="0" smtClean="0">
                          <a:latin typeface="+mn-lt"/>
                        </a:rPr>
                        <a:t>Where we live</a:t>
                      </a:r>
                    </a:p>
                    <a:p>
                      <a:r>
                        <a:rPr lang="en-GB" sz="800" dirty="0" smtClean="0">
                          <a:latin typeface="+mn-lt"/>
                        </a:rPr>
                        <a:t>Making friends</a:t>
                      </a:r>
                    </a:p>
                    <a:p>
                      <a:r>
                        <a:rPr lang="en-GB" sz="800" dirty="0" smtClean="0">
                          <a:latin typeface="+mn-lt"/>
                        </a:rPr>
                        <a:t>Standing up for yourself</a:t>
                      </a:r>
                    </a:p>
                    <a:p>
                      <a:endParaRPr lang="en-GB" sz="800" dirty="0">
                        <a:latin typeface="+mn-lt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Challenges</a:t>
                      </a:r>
                    </a:p>
                    <a:p>
                      <a:pPr marL="6731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Perseverance</a:t>
                      </a:r>
                    </a:p>
                    <a:p>
                      <a:pPr marL="6731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Achieving and setting</a:t>
                      </a:r>
                    </a:p>
                    <a:p>
                      <a:pPr marL="6731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goals</a:t>
                      </a:r>
                    </a:p>
                    <a:p>
                      <a:pPr marL="6731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Overcoming obstacles</a:t>
                      </a:r>
                    </a:p>
                    <a:p>
                      <a:pPr marL="6731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Seeking help</a:t>
                      </a:r>
                    </a:p>
                    <a:p>
                      <a:pPr marL="6731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Jobs</a:t>
                      </a:r>
                    </a:p>
                    <a:p>
                      <a:pPr marL="67310">
                        <a:lnSpc>
                          <a:spcPts val="865"/>
                        </a:lnSpc>
                      </a:pPr>
                      <a:endParaRPr sz="800" dirty="0">
                        <a:latin typeface="+mn-lt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Exercising bodies</a:t>
                      </a: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Physical activity</a:t>
                      </a: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Healthy food</a:t>
                      </a: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Sleep</a:t>
                      </a: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Keeping clean</a:t>
                      </a: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Safety</a:t>
                      </a:r>
                      <a:endParaRPr sz="800" dirty="0">
                        <a:latin typeface="+mn-lt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Family life</a:t>
                      </a: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Friendships</a:t>
                      </a: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Breaking friendships</a:t>
                      </a: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Falling out</a:t>
                      </a: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Dealing with bullying</a:t>
                      </a: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Being a good friend</a:t>
                      </a:r>
                      <a:endParaRPr sz="800" dirty="0">
                        <a:latin typeface="+mn-lt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Bodies</a:t>
                      </a:r>
                    </a:p>
                    <a:p>
                      <a:pPr marL="7112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Respecting my body</a:t>
                      </a:r>
                    </a:p>
                    <a:p>
                      <a:pPr marL="7112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Growing up</a:t>
                      </a:r>
                    </a:p>
                    <a:p>
                      <a:pPr marL="7112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Growth and change</a:t>
                      </a:r>
                    </a:p>
                    <a:p>
                      <a:pPr marL="7112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Fun and fears</a:t>
                      </a:r>
                    </a:p>
                    <a:p>
                      <a:pPr marL="71120">
                        <a:lnSpc>
                          <a:spcPts val="86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Celebrations</a:t>
                      </a:r>
                      <a:endParaRPr sz="800" dirty="0">
                        <a:latin typeface="+mn-lt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T w="19050">
                      <a:solidFill>
                        <a:srgbClr val="FFFFFF"/>
                      </a:solidFill>
                      <a:prstDash val="soli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CD5E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1804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4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149225">
                        <a:lnSpc>
                          <a:spcPct val="100000"/>
                        </a:lnSpc>
                      </a:pPr>
                      <a:r>
                        <a:rPr sz="14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Ages</a:t>
                      </a:r>
                      <a:endParaRPr sz="1400">
                        <a:latin typeface="Calibri"/>
                        <a:cs typeface="Calibri"/>
                      </a:endParaRPr>
                    </a:p>
                    <a:p>
                      <a:pPr marL="208279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5-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6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EC7C30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Feeling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special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safe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0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Being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part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class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Rights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 responsibilities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Rewards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feeling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proud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Consequences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Owning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Learning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Charter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DAB4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Similarities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differences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0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Understanding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bullying</a:t>
                      </a:r>
                      <a:r>
                        <a:rPr sz="800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knowing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how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to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deal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with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it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6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Making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new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friends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 marR="160655">
                        <a:lnSpc>
                          <a:spcPts val="980"/>
                        </a:lnSpc>
                        <a:spcBef>
                          <a:spcPts val="10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Celebrating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differences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everyone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DAB4"/>
                    </a:solidFill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ts val="875"/>
                        </a:lnSpc>
                      </a:pPr>
                      <a:r>
                        <a:rPr sz="800" spc="-10" dirty="0" smtClean="0">
                          <a:latin typeface="Calibri"/>
                          <a:cs typeface="Calibri"/>
                        </a:rPr>
                        <a:t>Setting</a:t>
                      </a:r>
                      <a:r>
                        <a:rPr lang="en-GB" sz="800" spc="-10" dirty="0" smtClean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 smtClean="0">
                          <a:latin typeface="Calibri"/>
                          <a:cs typeface="Calibri"/>
                        </a:rPr>
                        <a:t>goals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90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Identifying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successes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achievements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86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Learning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styles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95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Working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well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celebrating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 marR="312420">
                        <a:lnSpc>
                          <a:spcPct val="101899"/>
                        </a:lnSpc>
                        <a:spcBef>
                          <a:spcPts val="5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achievement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with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a</a:t>
                      </a:r>
                      <a:r>
                        <a:rPr sz="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partner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Tackling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new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challenges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Identifying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overcoming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ct val="100000"/>
                        </a:lnSpc>
                        <a:spcBef>
                          <a:spcPts val="30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obstacles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Feelings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success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DAB4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Keeping myself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healthy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90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Healthier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lifestyle</a:t>
                      </a:r>
                      <a:r>
                        <a:rPr sz="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choices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Keeping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clean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Being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safe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 marR="298450">
                        <a:lnSpc>
                          <a:spcPts val="980"/>
                        </a:lnSpc>
                        <a:spcBef>
                          <a:spcPts val="10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Medicine</a:t>
                      </a:r>
                      <a:r>
                        <a:rPr sz="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safety/safety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with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household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items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930"/>
                        </a:lnSpc>
                        <a:spcBef>
                          <a:spcPts val="5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Road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safety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Linking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health and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happiness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DAB4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Belonging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family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90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Making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friends/being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good friend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Physical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contact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preferences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86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People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who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help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us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 marR="334010">
                        <a:lnSpc>
                          <a:spcPts val="980"/>
                        </a:lnSpc>
                        <a:spcBef>
                          <a:spcPts val="10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Qualities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as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friend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person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Self-acknowledgement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 marR="307340">
                        <a:lnSpc>
                          <a:spcPts val="1000"/>
                        </a:lnSpc>
                        <a:spcBef>
                          <a:spcPts val="5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Being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good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friend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myself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Celebrating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special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relationships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DAB4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Life cycles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–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animal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human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90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Changes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in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me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Changes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since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being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a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baby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6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Differences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between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female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 marR="224790">
                        <a:lnSpc>
                          <a:spcPts val="960"/>
                        </a:lnSpc>
                        <a:spcBef>
                          <a:spcPts val="2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male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bodies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(correct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terminology)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Linking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growing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learning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 marR="808990">
                        <a:lnSpc>
                          <a:spcPts val="940"/>
                        </a:lnSpc>
                        <a:spcBef>
                          <a:spcPts val="30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Coping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with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change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Transition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DAB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1334135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endParaRPr lang="en-GB" sz="1400" b="1" spc="-20" dirty="0" smtClean="0">
                        <a:solidFill>
                          <a:srgbClr val="FFFFFF"/>
                        </a:solidFill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110"/>
                        </a:spcBef>
                      </a:pPr>
                      <a:r>
                        <a:rPr sz="1400" b="1" spc="-20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Ages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ts val="159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6-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7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5093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Hopes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fears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year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Rights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 responsibilities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Rewards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consequences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Safe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fair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learning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environment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 marR="473075">
                        <a:lnSpc>
                          <a:spcPts val="1000"/>
                        </a:lnSpc>
                        <a:spcBef>
                          <a:spcPts val="30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Valuing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contributions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Choices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Recognising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feelings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7DB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Assumptions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stereotypes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about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gender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Understanding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bullying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Standing</a:t>
                      </a:r>
                      <a:r>
                        <a:rPr sz="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up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self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others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 marR="467359">
                        <a:lnSpc>
                          <a:spcPts val="1000"/>
                        </a:lnSpc>
                        <a:spcBef>
                          <a:spcPts val="30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Making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new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friends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Gender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diversity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Celebrating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difference</a:t>
                      </a:r>
                      <a:r>
                        <a:rPr sz="800" spc="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remaining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friends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7DB"/>
                    </a:solidFill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Achieving realistic goals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Staying healthy to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achieve goals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Perseverance and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strengths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Learning with others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Group co-operation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Contributing to and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sharing success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7DB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Motivation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Healthier choices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Healthy eating and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nutrition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Safety in the home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Safety out and about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Medicines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7DB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Different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types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family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9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Physical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contact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boundaries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Friendship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conflict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Secrets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Trust</a:t>
                      </a:r>
                      <a:r>
                        <a:rPr sz="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appreciation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 marR="212725">
                        <a:lnSpc>
                          <a:spcPts val="1000"/>
                        </a:lnSpc>
                        <a:spcBef>
                          <a:spcPts val="30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Expressing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appreciation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for</a:t>
                      </a:r>
                      <a:r>
                        <a:rPr sz="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special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relationships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7DB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Life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cycles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nature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9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Growing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from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young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old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Increasing independence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Differences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female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male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bodies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(correct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terminology)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 marR="667385">
                        <a:lnSpc>
                          <a:spcPts val="1000"/>
                        </a:lnSpc>
                        <a:spcBef>
                          <a:spcPts val="30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Assertiveness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Preparing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transition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CB7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1447165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425"/>
                        </a:spcBef>
                      </a:pPr>
                      <a:endParaRPr sz="1400">
                        <a:latin typeface="Times New Roman"/>
                        <a:cs typeface="Times New Roman"/>
                      </a:endParaRPr>
                    </a:p>
                    <a:p>
                      <a:pPr marL="208279" marR="151130" indent="-59690">
                        <a:lnSpc>
                          <a:spcPct val="101400"/>
                        </a:lnSpc>
                        <a:spcBef>
                          <a:spcPts val="5"/>
                        </a:spcBef>
                      </a:pPr>
                      <a:r>
                        <a:rPr sz="14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Ages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7-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8</a:t>
                      </a:r>
                      <a:endParaRPr sz="14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8F568B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Setting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personal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goals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Self-identity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worth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Positivity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challenges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Rules,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rights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responsibilities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 marR="222250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Rewards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consequences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Responsible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choices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Seeing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things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from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others’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ct val="100000"/>
                        </a:lnSpc>
                        <a:spcBef>
                          <a:spcPts val="15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perspectives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7C2F0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Families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their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differences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8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Family</a:t>
                      </a:r>
                      <a:r>
                        <a:rPr sz="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conflict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how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to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6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manage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it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(child-centred)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5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Witnessing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bullying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how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  <a:spcBef>
                          <a:spcPts val="25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solve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it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 marR="140970">
                        <a:lnSpc>
                          <a:spcPct val="10369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Recognising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how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words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can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be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hurtful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 marR="448309">
                        <a:lnSpc>
                          <a:spcPts val="900"/>
                        </a:lnSpc>
                        <a:spcBef>
                          <a:spcPts val="95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Giving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receiving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compliments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7C2F0"/>
                    </a:solidFill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Difficult challenges and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achieving success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Dreams and ambitions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Motivation and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enthusiasm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Recognising and trying to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overcome obstacles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Evaluating learning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Processes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Contributing to the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community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Managing feelings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Simple budgeting</a:t>
                      </a:r>
                    </a:p>
                    <a:p>
                      <a:pPr marL="67310">
                        <a:lnSpc>
                          <a:spcPts val="875"/>
                        </a:lnSpc>
                      </a:pP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7C2F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800" dirty="0" smtClean="0"/>
                        <a:t>Exercise</a:t>
                      </a:r>
                    </a:p>
                    <a:p>
                      <a:r>
                        <a:rPr lang="en-GB" sz="800" dirty="0" smtClean="0"/>
                        <a:t>Food labelling and</a:t>
                      </a:r>
                    </a:p>
                    <a:p>
                      <a:r>
                        <a:rPr lang="en-GB" sz="800" dirty="0" smtClean="0"/>
                        <a:t>healthy swaps</a:t>
                      </a:r>
                    </a:p>
                    <a:p>
                      <a:r>
                        <a:rPr lang="en-GB" sz="800" dirty="0" smtClean="0"/>
                        <a:t>Attitudes towards drugs</a:t>
                      </a:r>
                    </a:p>
                    <a:p>
                      <a:r>
                        <a:rPr lang="en-GB" sz="800" dirty="0" smtClean="0"/>
                        <a:t>Keeping safe</a:t>
                      </a:r>
                    </a:p>
                    <a:p>
                      <a:r>
                        <a:rPr lang="en-GB" sz="800" dirty="0" smtClean="0"/>
                        <a:t>online and offline</a:t>
                      </a:r>
                    </a:p>
                    <a:p>
                      <a:r>
                        <a:rPr lang="en-GB" sz="800" dirty="0" smtClean="0"/>
                        <a:t>Respect for myself and</a:t>
                      </a:r>
                    </a:p>
                    <a:p>
                      <a:r>
                        <a:rPr lang="en-GB" sz="800" dirty="0" smtClean="0"/>
                        <a:t>others</a:t>
                      </a:r>
                    </a:p>
                    <a:p>
                      <a:r>
                        <a:rPr lang="en-GB" sz="800" dirty="0" smtClean="0"/>
                        <a:t>Healthy and safe choices</a:t>
                      </a:r>
                    </a:p>
                    <a:p>
                      <a:r>
                        <a:rPr lang="en-GB" sz="800" dirty="0" smtClean="0"/>
                        <a:t>outdoors</a:t>
                      </a:r>
                    </a:p>
                    <a:p>
                      <a:r>
                        <a:rPr lang="en-GB" sz="800" dirty="0" smtClean="0"/>
                        <a:t>Water safety</a:t>
                      </a:r>
                    </a:p>
                    <a:p>
                      <a:r>
                        <a:rPr lang="en-GB" sz="800" dirty="0" smtClean="0"/>
                        <a:t>Asking for help</a:t>
                      </a:r>
                    </a:p>
                    <a:p>
                      <a:endParaRPr lang="en-GB" sz="800" dirty="0"/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7C2F0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Family roles and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responsibilities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Friendship and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negotiation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Keeping safe online and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who to go to for help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Media influence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Being a global citizen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How my choices affect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others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Awareness of other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children’s different lives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Expressing appreciation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for family and friends</a:t>
                      </a:r>
                    </a:p>
                    <a:p>
                      <a:pPr marL="69215">
                        <a:lnSpc>
                          <a:spcPts val="875"/>
                        </a:lnSpc>
                      </a:pP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7C2F0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How babies grow</a:t>
                      </a:r>
                    </a:p>
                    <a:p>
                      <a:pPr marL="7112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Outside body changes</a:t>
                      </a:r>
                    </a:p>
                    <a:p>
                      <a:pPr marL="7112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Inside body changes</a:t>
                      </a:r>
                    </a:p>
                    <a:p>
                      <a:pPr marL="7112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Personal hygiene</a:t>
                      </a:r>
                    </a:p>
                    <a:p>
                      <a:pPr marL="7112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Family stereotypes</a:t>
                      </a:r>
                    </a:p>
                    <a:p>
                      <a:pPr marL="7112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Challenging my ideas</a:t>
                      </a:r>
                    </a:p>
                    <a:p>
                      <a:pPr marL="71120">
                        <a:lnSpc>
                          <a:spcPts val="87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Preparing for transition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7C2F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7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287771" y="464057"/>
            <a:ext cx="441959" cy="1625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b="1" dirty="0">
                <a:solidFill>
                  <a:srgbClr val="7E7E7E"/>
                </a:solidFill>
                <a:latin typeface="Calibri"/>
                <a:cs typeface="Calibri"/>
              </a:rPr>
              <a:t>Page</a:t>
            </a:r>
            <a:r>
              <a:rPr sz="900" b="1" spc="-50" dirty="0">
                <a:solidFill>
                  <a:srgbClr val="7E7E7E"/>
                </a:solidFill>
                <a:latin typeface="Calibri"/>
                <a:cs typeface="Calibri"/>
              </a:rPr>
              <a:t> </a:t>
            </a:r>
            <a:r>
              <a:rPr sz="900" b="1" spc="-25" dirty="0">
                <a:solidFill>
                  <a:srgbClr val="7E7E7E"/>
                </a:solidFill>
                <a:latin typeface="Calibri"/>
                <a:cs typeface="Calibri"/>
              </a:rPr>
              <a:t>2/2</a:t>
            </a:r>
            <a:endParaRPr sz="900">
              <a:latin typeface="Calibri"/>
              <a:cs typeface="Calibri"/>
            </a:endParaRPr>
          </a:p>
        </p:txBody>
      </p:sp>
      <p:graphicFrame>
        <p:nvGraphicFramePr>
          <p:cNvPr id="3" name="object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8648314"/>
              </p:ext>
            </p:extLst>
          </p:nvPr>
        </p:nvGraphicFramePr>
        <p:xfrm>
          <a:off x="549960" y="842517"/>
          <a:ext cx="9880599" cy="40062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6167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434465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3462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152273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518285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702435">
                  <a:extLst>
                    <a:ext uri="{9D8B030D-6E8A-4147-A177-3AD203B41FA5}">
                      <a16:colId xmlns:a16="http://schemas.microsoft.com/office/drawing/2014/main" val="20005"/>
                    </a:ext>
                  </a:extLst>
                </a:gridCol>
                <a:gridCol w="1694814">
                  <a:extLst>
                    <a:ext uri="{9D8B030D-6E8A-4147-A177-3AD203B41FA5}">
                      <a16:colId xmlns:a16="http://schemas.microsoft.com/office/drawing/2014/main" val="20006"/>
                    </a:ext>
                  </a:extLst>
                </a:gridCol>
              </a:tblGrid>
              <a:tr h="149225">
                <a:tc rowSpan="2">
                  <a:txBody>
                    <a:bodyPr/>
                    <a:lstStyle/>
                    <a:p>
                      <a:pPr algn="ctr">
                        <a:lnSpc>
                          <a:spcPts val="950"/>
                        </a:lnSpc>
                      </a:pP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Age</a:t>
                      </a:r>
                      <a:r>
                        <a:rPr sz="9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Group</a:t>
                      </a:r>
                      <a:endParaRPr sz="900" dirty="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endParaRPr lang="en-GB" sz="1400" b="1" spc="-20" dirty="0" smtClean="0">
                        <a:solidFill>
                          <a:srgbClr val="FFFFFF"/>
                        </a:solidFill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70"/>
                        </a:spcBef>
                      </a:pPr>
                      <a:r>
                        <a:rPr sz="1400" b="1" spc="-20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Ages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ts val="1535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8-</a:t>
                      </a:r>
                      <a:r>
                        <a:rPr sz="1400" b="1" spc="-5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9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184150">
                        <a:lnSpc>
                          <a:spcPts val="950"/>
                        </a:lnSpc>
                      </a:pP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Being</a:t>
                      </a:r>
                      <a:r>
                        <a:rPr sz="900" b="1" spc="-4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Me</a:t>
                      </a:r>
                      <a:r>
                        <a:rPr sz="9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In</a:t>
                      </a:r>
                      <a:r>
                        <a:rPr sz="900" b="1" spc="-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My</a:t>
                      </a:r>
                      <a:r>
                        <a:rPr sz="9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World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140335">
                        <a:lnSpc>
                          <a:spcPts val="950"/>
                        </a:lnSpc>
                      </a:pP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Celebrating</a:t>
                      </a:r>
                      <a:r>
                        <a:rPr sz="9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Difference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329565">
                        <a:lnSpc>
                          <a:spcPts val="950"/>
                        </a:lnSpc>
                      </a:pP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Dreams</a:t>
                      </a:r>
                      <a:r>
                        <a:rPr sz="9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and</a:t>
                      </a:r>
                      <a:r>
                        <a:rPr sz="900" b="1" spc="-1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Goals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483870">
                        <a:lnSpc>
                          <a:spcPts val="950"/>
                        </a:lnSpc>
                      </a:pP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Healthy</a:t>
                      </a:r>
                      <a:r>
                        <a:rPr sz="900" b="1" spc="-3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3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532765">
                        <a:lnSpc>
                          <a:spcPts val="950"/>
                        </a:lnSpc>
                      </a:pP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Relationships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19050">
                      <a:solidFill>
                        <a:srgbClr val="FFFFFF"/>
                      </a:solidFill>
                      <a:prstDash val="solid"/>
                    </a:lnR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tc>
                  <a:txBody>
                    <a:bodyPr/>
                    <a:lstStyle/>
                    <a:p>
                      <a:pPr marL="543560">
                        <a:lnSpc>
                          <a:spcPts val="950"/>
                        </a:lnSpc>
                      </a:pPr>
                      <a:r>
                        <a:rPr sz="9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Changing</a:t>
                      </a:r>
                      <a:r>
                        <a:rPr sz="900" b="1" spc="-4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 </a:t>
                      </a:r>
                      <a:r>
                        <a:rPr sz="9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Me</a:t>
                      </a:r>
                      <a:endParaRPr sz="90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B w="19050">
                      <a:solidFill>
                        <a:srgbClr val="FFFFFF"/>
                      </a:solidFill>
                      <a:prstDash val="solid"/>
                    </a:lnB>
                    <a:solidFill>
                      <a:srgbClr val="5F2B5D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57299">
                <a:tc vMerge="1"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7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>
                      <a:solidFill>
                        <a:srgbClr val="FFFFFF"/>
                      </a:solidFill>
                      <a:prstDash val="soli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solidFill>
                      <a:srgbClr val="4471C4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88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Being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part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class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team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6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Being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school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citizen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5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Rights,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responsibilities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2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democracy</a:t>
                      </a:r>
                      <a:r>
                        <a:rPr sz="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(school council)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Rewards</a:t>
                      </a:r>
                      <a:r>
                        <a:rPr sz="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consequences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3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Group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decision-making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Having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voice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What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motivates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behaviour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5E7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88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Challenging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assumptions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6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Judging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by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appearance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5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Accepting</a:t>
                      </a:r>
                      <a:r>
                        <a:rPr sz="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self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others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2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Understanding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influences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Understanding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bullying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3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Problem-solving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Identifying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how</a:t>
                      </a:r>
                      <a:r>
                        <a:rPr sz="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special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unique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everyone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is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First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impressions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5E7"/>
                    </a:solidFill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ts val="88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Hopes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 dreams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86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Overcomingdisappointment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85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Creating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new,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realistic dreams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82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Achieving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goals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Working</a:t>
                      </a:r>
                      <a:r>
                        <a:rPr sz="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group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83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Celebrating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contributions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Resilience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9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Positive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attitudes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5E7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Healthier friendships</a:t>
                      </a:r>
                    </a:p>
                    <a:p>
                      <a:pPr marL="69215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Peer influences</a:t>
                      </a:r>
                    </a:p>
                    <a:p>
                      <a:pPr marL="69215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Railway safety</a:t>
                      </a:r>
                    </a:p>
                    <a:p>
                      <a:pPr marL="69215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Staying safe with friends</a:t>
                      </a:r>
                    </a:p>
                    <a:p>
                      <a:pPr marL="69215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Smoking</a:t>
                      </a:r>
                    </a:p>
                    <a:p>
                      <a:pPr marL="69215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Alcohol and vaping</a:t>
                      </a:r>
                    </a:p>
                    <a:p>
                      <a:pPr marL="69215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Assertiveness</a:t>
                      </a:r>
                    </a:p>
                    <a:p>
                      <a:pPr marL="69215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Peer pressure</a:t>
                      </a:r>
                    </a:p>
                    <a:p>
                      <a:pPr marL="69215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Celebrating inner</a:t>
                      </a:r>
                    </a:p>
                    <a:p>
                      <a:pPr marL="69215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strength</a:t>
                      </a:r>
                    </a:p>
                    <a:p>
                      <a:pPr marL="69215">
                        <a:lnSpc>
                          <a:spcPts val="885"/>
                        </a:lnSpc>
                      </a:pP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5E7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88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Jealousy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6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Love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loss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5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Memories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of loved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ones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2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Getting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on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 Falling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Out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Girlfriends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boyfriends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3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Showing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appreciation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people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animals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>
                      <a:solidFill>
                        <a:srgbClr val="FFFFFF"/>
                      </a:solidFill>
                      <a:prstDash val="soli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>
                      <a:solidFill>
                        <a:srgbClr val="FFFFFF"/>
                      </a:solidFill>
                      <a:prstDash val="soli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5E7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Being unique</a:t>
                      </a:r>
                    </a:p>
                    <a:p>
                      <a:pPr marL="71120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Girls and puberty</a:t>
                      </a:r>
                    </a:p>
                    <a:p>
                      <a:pPr marL="71120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Being part of a family</a:t>
                      </a:r>
                    </a:p>
                    <a:p>
                      <a:pPr marL="71120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Confidence in change</a:t>
                      </a:r>
                    </a:p>
                    <a:p>
                      <a:pPr marL="71120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Accepting change</a:t>
                      </a:r>
                    </a:p>
                    <a:p>
                      <a:pPr marL="71120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Preparing for transition</a:t>
                      </a:r>
                    </a:p>
                    <a:p>
                      <a:pPr marL="71120">
                        <a:lnSpc>
                          <a:spcPts val="885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Environmental change</a:t>
                      </a:r>
                    </a:p>
                    <a:p>
                      <a:pPr marL="71120">
                        <a:lnSpc>
                          <a:spcPts val="885"/>
                        </a:lnSpc>
                      </a:pP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>
                      <a:solidFill>
                        <a:srgbClr val="FFFFFF"/>
                      </a:solidFill>
                      <a:prstDash val="solid"/>
                    </a:lnL>
                    <a:lnT w="19050">
                      <a:solidFill>
                        <a:srgbClr val="FFFFFF"/>
                      </a:solidFill>
                      <a:prstDash val="soli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4C5E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257297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endParaRPr lang="en-GB" sz="1400" b="1" spc="-20" dirty="0" smtClean="0">
                        <a:solidFill>
                          <a:srgbClr val="FFFFFF"/>
                        </a:solidFill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ct val="100000"/>
                        </a:lnSpc>
                        <a:spcBef>
                          <a:spcPts val="65"/>
                        </a:spcBef>
                      </a:pPr>
                      <a:r>
                        <a:rPr sz="1400" b="1" spc="-20" dirty="0" smtClean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Ages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  <a:p>
                      <a:pPr algn="ctr">
                        <a:lnSpc>
                          <a:spcPts val="1550"/>
                        </a:lnSpc>
                      </a:pP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9-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10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FAC46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Planning the year ahead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Being a citizen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Rights and responsibilities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Rewards and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consequences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How behaviour affects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groups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Democracy, having a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voice, participating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D9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Cultural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differences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how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6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they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can cause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conflict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Racism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1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Rumours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name-calling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Types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bullying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Material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wealth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happiness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Enjoying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respecting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other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cultures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D9"/>
                    </a:solidFill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Future dreams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Spending, saving and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value of money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Jobs and careers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Dream job and how to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get there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Goals in different cultures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Supporting others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(charity)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Motivation</a:t>
                      </a:r>
                    </a:p>
                    <a:p>
                      <a:pPr marL="67310">
                        <a:lnSpc>
                          <a:spcPts val="890"/>
                        </a:lnSpc>
                      </a:pP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D9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Smoking including vaping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Alcohol and vaping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Alcohol and anti-social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behaviour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Emergency aid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Body image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Relationships with food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Healthy choices</a:t>
                      </a:r>
                    </a:p>
                    <a:p>
                      <a:pPr marL="69215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Motivation and behaviour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D9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Self-recognition/ self-worth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Building self-esteem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Safer online communities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Rights and responsibilities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online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Online gaming and risks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Reducing screen time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Dangers of online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grooming</a:t>
                      </a:r>
                    </a:p>
                    <a:p>
                      <a:pPr marL="69850">
                        <a:lnSpc>
                          <a:spcPts val="890"/>
                        </a:lnSpc>
                      </a:pPr>
                      <a:r>
                        <a:rPr lang="en-GB" sz="800" dirty="0" smtClean="0">
                          <a:latin typeface="+mn-lt"/>
                          <a:cs typeface="Calibri"/>
                        </a:rPr>
                        <a:t>Internet safety rules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D9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Self-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body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image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6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Influence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online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media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body</a:t>
                      </a:r>
                      <a:r>
                        <a:rPr sz="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image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1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Puberty</a:t>
                      </a:r>
                      <a:r>
                        <a:rPr sz="8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girls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Puberty</a:t>
                      </a:r>
                      <a:r>
                        <a:rPr sz="800" spc="-6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boys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Conception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(including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IVF)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93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Growing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responsibility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Coping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with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change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Preparing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transition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1EE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682757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>
                        <a:lnSpc>
                          <a:spcPct val="100000"/>
                        </a:lnSpc>
                        <a:spcBef>
                          <a:spcPts val="275"/>
                        </a:spcBef>
                      </a:pPr>
                      <a:endParaRPr sz="1400" dirty="0">
                        <a:latin typeface="Times New Roman"/>
                        <a:cs typeface="Times New Roman"/>
                      </a:endParaRPr>
                    </a:p>
                    <a:p>
                      <a:pPr marL="118745" marR="120014" indent="30480">
                        <a:lnSpc>
                          <a:spcPct val="101400"/>
                        </a:lnSpc>
                      </a:pPr>
                      <a:r>
                        <a:rPr sz="1400" b="1" spc="-2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Ages </a:t>
                      </a:r>
                      <a:r>
                        <a:rPr sz="1400" b="1" spc="-10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10-</a:t>
                      </a:r>
                      <a:r>
                        <a:rPr sz="1400" b="1" spc="-25" dirty="0">
                          <a:solidFill>
                            <a:srgbClr val="FFFFFF"/>
                          </a:solidFill>
                          <a:latin typeface="Calibri"/>
                          <a:cs typeface="Calibri"/>
                        </a:rPr>
                        <a:t>11</a:t>
                      </a:r>
                      <a:endParaRPr sz="14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D63138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Identifying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goals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for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year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6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Global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citizenship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Children’s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universal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rights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Feeling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welcome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valued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Choices,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consequences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5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rewards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 marR="273685">
                        <a:lnSpc>
                          <a:spcPts val="960"/>
                        </a:lnSpc>
                        <a:spcBef>
                          <a:spcPts val="25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Group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dynamics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Democracy,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having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voice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4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Anti-social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behaviour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Role-modelling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BBA8"/>
                    </a:solidFill>
                  </a:tcPr>
                </a:tc>
                <a:tc>
                  <a:txBody>
                    <a:bodyPr/>
                    <a:lstStyle/>
                    <a:p>
                      <a:pPr marL="6858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Perceptions</a:t>
                      </a:r>
                      <a:r>
                        <a:rPr sz="800" spc="-5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normality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6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Understanding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disability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Power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struggles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84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Understanding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bullying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>
                        <a:lnSpc>
                          <a:spcPts val="95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Inclusion/exclusion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8580" marR="252095">
                        <a:lnSpc>
                          <a:spcPct val="101899"/>
                        </a:lnSpc>
                        <a:spcBef>
                          <a:spcPts val="5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Differences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as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conflict,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difference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as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 celebration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Empathy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BBA8"/>
                    </a:solidFill>
                  </a:tcPr>
                </a:tc>
                <a:tc>
                  <a:txBody>
                    <a:bodyPr/>
                    <a:lstStyle/>
                    <a:p>
                      <a:pPr marL="6731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Personal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learning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goals,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86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out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school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Success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criteria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Emotions</a:t>
                      </a:r>
                      <a:r>
                        <a:rPr sz="800" spc="-6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success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Making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difference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in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world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>
                        <a:lnSpc>
                          <a:spcPts val="95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Motivation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7310" marR="356870">
                        <a:lnSpc>
                          <a:spcPts val="980"/>
                        </a:lnSpc>
                        <a:spcBef>
                          <a:spcPts val="10"/>
                        </a:spcBef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Recognising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achievements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Compliments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BBA8"/>
                    </a:solidFill>
                  </a:tcPr>
                </a:tc>
                <a:tc>
                  <a:txBody>
                    <a:bodyPr/>
                    <a:lstStyle/>
                    <a:p>
                      <a:pPr marL="69215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Taking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personal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responsibility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86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How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substances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affect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the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body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Exploitation, including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‘county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lines’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gang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culture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Emotional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mental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health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215">
                        <a:lnSpc>
                          <a:spcPct val="10000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Managing</a:t>
                      </a:r>
                      <a:r>
                        <a:rPr sz="800" spc="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stress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BBA8"/>
                    </a:solidFill>
                  </a:tcPr>
                </a:tc>
                <a:tc>
                  <a:txBody>
                    <a:bodyPr/>
                    <a:lstStyle/>
                    <a:p>
                      <a:pPr marL="6985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Mental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health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6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Identifying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mental health</a:t>
                      </a:r>
                      <a:r>
                        <a:rPr sz="800" spc="1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worries</a:t>
                      </a:r>
                      <a:r>
                        <a:rPr sz="800" spc="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and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sources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of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support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4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Love</a:t>
                      </a:r>
                      <a:r>
                        <a:rPr sz="800" spc="-4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loss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55"/>
                        </a:lnSpc>
                      </a:pPr>
                      <a:r>
                        <a:rPr sz="800" dirty="0">
                          <a:latin typeface="Calibri"/>
                          <a:cs typeface="Calibri"/>
                        </a:rPr>
                        <a:t>Managing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feelings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 marR="877569">
                        <a:lnSpc>
                          <a:spcPct val="101899"/>
                        </a:lnSpc>
                        <a:spcBef>
                          <a:spcPts val="5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Power</a:t>
                      </a:r>
                      <a:r>
                        <a:rPr sz="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control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Assertiveness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Technology</a:t>
                      </a:r>
                      <a:r>
                        <a:rPr sz="800" spc="-3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safety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93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Take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responsibility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with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technology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69850">
                        <a:lnSpc>
                          <a:spcPts val="875"/>
                        </a:lnSpc>
                      </a:pPr>
                      <a:r>
                        <a:rPr sz="800" spc="-25" dirty="0">
                          <a:latin typeface="Calibri"/>
                          <a:cs typeface="Calibri"/>
                        </a:rPr>
                        <a:t>use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BBA8"/>
                    </a:solidFill>
                  </a:tcPr>
                </a:tc>
                <a:tc>
                  <a:txBody>
                    <a:bodyPr/>
                    <a:lstStyle/>
                    <a:p>
                      <a:pPr marL="71120">
                        <a:lnSpc>
                          <a:spcPts val="89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Self-image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69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Body</a:t>
                      </a:r>
                      <a:r>
                        <a:rPr sz="800" spc="-5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image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44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Puberty</a:t>
                      </a:r>
                      <a:r>
                        <a:rPr sz="800" spc="-4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feelings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40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Conception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to</a:t>
                      </a:r>
                      <a:r>
                        <a:rPr sz="800" spc="-2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birth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95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Reflections</a:t>
                      </a:r>
                      <a:r>
                        <a:rPr sz="800" spc="-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about</a:t>
                      </a:r>
                      <a:r>
                        <a:rPr sz="800" spc="-2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change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 marR="721995">
                        <a:lnSpc>
                          <a:spcPts val="969"/>
                        </a:lnSpc>
                        <a:spcBef>
                          <a:spcPts val="25"/>
                        </a:spcBef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Physical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attraction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Respect</a:t>
                      </a:r>
                      <a:r>
                        <a:rPr sz="800" spc="-3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dirty="0">
                          <a:latin typeface="Calibri"/>
                          <a:cs typeface="Calibri"/>
                        </a:rPr>
                        <a:t>and</a:t>
                      </a:r>
                      <a:r>
                        <a:rPr sz="800" spc="-15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consent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Boyfriends/girlfriends</a:t>
                      </a:r>
                      <a:r>
                        <a:rPr sz="800" spc="500" dirty="0">
                          <a:latin typeface="Calibri"/>
                          <a:cs typeface="Calibri"/>
                        </a:rPr>
                        <a:t> </a:t>
                      </a:r>
                      <a:r>
                        <a:rPr sz="800" spc="-10" dirty="0">
                          <a:latin typeface="Calibri"/>
                          <a:cs typeface="Calibri"/>
                        </a:rPr>
                        <a:t>Sexting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  <a:p>
                      <a:pPr marL="71120">
                        <a:lnSpc>
                          <a:spcPts val="875"/>
                        </a:lnSpc>
                      </a:pPr>
                      <a:r>
                        <a:rPr sz="800" spc="-10" dirty="0">
                          <a:latin typeface="Calibri"/>
                          <a:cs typeface="Calibri"/>
                        </a:rPr>
                        <a:t>Transition</a:t>
                      </a:r>
                      <a:endParaRPr sz="800" dirty="0">
                        <a:latin typeface="Calibri"/>
                        <a:cs typeface="Calibri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rgbClr val="F1BBA8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  <a:tr h="161290"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28575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800" dirty="0">
                        <a:latin typeface="Times New Roman"/>
                        <a:cs typeface="Times New Roman"/>
                      </a:endParaRPr>
                    </a:p>
                  </a:txBody>
                  <a:tcPr marL="0" marR="0" marT="0" marB="0">
                    <a:lnL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extLst>
                  <a:ext uri="{0D108BD9-81ED-4DB2-BD59-A6C34878D82A}">
                    <a16:rowId xmlns:a16="http://schemas.microsoft.com/office/drawing/2014/main" val="10018"/>
                  </a:ext>
                </a:extLst>
              </a:tr>
            </a:tbl>
          </a:graphicData>
        </a:graphic>
      </p:graphicFrame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</TotalTime>
  <Words>1033</Words>
  <Application>Microsoft Office PowerPoint</Application>
  <PresentationFormat>Custom</PresentationFormat>
  <Paragraphs>370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 MT</vt:lpstr>
      <vt:lpstr>Calibri</vt:lpstr>
      <vt:lpstr>Times New Roman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Newman</dc:creator>
  <cp:lastModifiedBy>Jane Newman</cp:lastModifiedBy>
  <cp:revision>4</cp:revision>
  <dcterms:created xsi:type="dcterms:W3CDTF">2026-03-23T23:04:06Z</dcterms:created>
  <dcterms:modified xsi:type="dcterms:W3CDTF">2026-03-23T23:40:17Z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2024-01-31T00:00:00Z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2026-03-23T00:00:00Z</vt:filetime>
  </property>
  <property fmtid="{D5CDD505-2E9C-101B-9397-08002B2CF9AE}" pid="5" name="Producer">
    <vt:lpwstr>Microsoft® PowerPoint® 2016</vt:lpwstr>
  </property>
</Properties>
</file>