
<file path=[Content_Types].xml><?xml version="1.0" encoding="utf-8"?>
<Types xmlns="http://schemas.openxmlformats.org/package/2006/content-types">
  <Default Extension="png" ContentType="image/png"/>
  <Default Extension="jpeg" ContentType="image/jpeg"/>
  <Default Extension="m4a" ContentType="audio/mp4"/>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1"/>
  </p:sldMasterIdLst>
  <p:sldIdLst>
    <p:sldId id="256" r:id="rId2"/>
    <p:sldId id="257" r:id="rId3"/>
    <p:sldId id="258" r:id="rId4"/>
    <p:sldId id="263" r:id="rId5"/>
    <p:sldId id="265" r:id="rId6"/>
    <p:sldId id="264" r:id="rId7"/>
    <p:sldId id="259" r:id="rId8"/>
    <p:sldId id="262" r:id="rId9"/>
    <p:sldId id="260" r:id="rId10"/>
    <p:sldId id="261"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18341A5-6D5B-467B-8CD6-5F99543CCEEA}">
          <p14:sldIdLst>
            <p14:sldId id="256"/>
            <p14:sldId id="257"/>
            <p14:sldId id="258"/>
            <p14:sldId id="263"/>
            <p14:sldId id="265"/>
            <p14:sldId id="264"/>
            <p14:sldId id="259"/>
            <p14:sldId id="262"/>
            <p14:sldId id="260"/>
            <p14:sldId id="261"/>
            <p14:sldId id="266"/>
            <p14:sldId id="26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7" d="100"/>
          <a:sy n="97" d="100"/>
        </p:scale>
        <p:origin x="5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smtClean="0"/>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DDA51639-B2D6-4652-B8C3-1B4C224A7BAF}" type="datetimeFigureOut">
              <a:rPr lang="en-US" dirty="0"/>
              <a:t>9/2/2025</a:t>
            </a:fld>
            <a:endParaRPr lang="en-US" dirty="0"/>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2FF5DD9-2C52-442D-92E2-8072C0C3D7CD}" type="datetimeFigureOut">
              <a:rPr lang="en-US" dirty="0"/>
              <a:t>9/2/2025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C44961B7-6B89-48AB-966F-622E2788EECC}" type="datetimeFigureOut">
              <a:rPr lang="en-US" dirty="0"/>
              <a:t>9/2/2025</a:t>
            </a:fld>
            <a:endParaRPr lang="en-US" dirty="0"/>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8604504" y="5211060"/>
            <a:ext cx="2112264" cy="228600"/>
          </a:xfrm>
        </p:spPr>
        <p:txBody>
          <a:bodyPr/>
          <a:lstStyle/>
          <a:p>
            <a:fld id="{4FAB73BC-B049-4115-A692-8D63A059BFB8}" type="slidenum">
              <a:rPr lang="en-US" dirty="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BD3D6FB-79CC-4683-A046-BBE785BA1BED}" type="datetimeFigureOut">
              <a:rPr lang="en-US" dirty="0"/>
              <a:t>9/2/2025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512B3E8-48F1-4B23-8498-D8A04A81EC9C}" type="datetimeFigureOut">
              <a:rPr lang="en-US" dirty="0"/>
              <a:t>9/2/2025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0B90D90-AA62-404D-A741-635B4370F9CB}" type="datetimeFigureOut">
              <a:rPr lang="en-US" dirty="0"/>
              <a:t>9/2/2025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dirty="0"/>
              <a:t>9/2/2025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smtClean="0"/>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8" name="Date Placeholder 7"/>
          <p:cNvSpPr>
            <a:spLocks noGrp="1"/>
          </p:cNvSpPr>
          <p:nvPr>
            <p:ph type="dt" sz="half" idx="10"/>
          </p:nvPr>
        </p:nvSpPr>
        <p:spPr/>
        <p:txBody>
          <a:bodyPr/>
          <a:lstStyle/>
          <a:p>
            <a:fld id="{1CF131DD-A141-4471-BCF9-C6073EDD7E20}" type="datetimeFigureOut">
              <a:rPr lang="en-US" dirty="0"/>
              <a:t>9/2/2025</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AB334A90-EB03-42F3-8859-2C2B2724C058}" type="datetimeFigureOut">
              <a:rPr lang="en-US" dirty="0"/>
              <a:t>9/2/2025</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11A6AA8-A04B-4104-9AE2-BD48D340E27F}" type="datetimeFigureOut">
              <a:rPr lang="en-US" dirty="0"/>
              <a:t>9/2/2025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4E0BF79-FAC6-4A96-8DE1-F7B82E2E1652}" type="datetimeFigureOut">
              <a:rPr lang="en-US" dirty="0"/>
              <a:t>9/2/2025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CBC48EC7-AF6A-48D3-8284-14BACBEBDD84}" type="datetimeFigureOut">
              <a:rPr lang="en-US" dirty="0"/>
              <a:t>9/2/2025</a:t>
            </a:fld>
            <a:endParaRPr lang="en-US" dirty="0"/>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3.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3.png"/><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5.emf"/><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4.emf"/><Relationship Id="rId5" Type="http://schemas.openxmlformats.org/officeDocument/2006/relationships/image" Target="../media/image3.png"/><Relationship Id="rId4" Type="http://schemas.openxmlformats.org/officeDocument/2006/relationships/hyperlink" Target="https://www.oak-cottage.solihull.sch.uk/" TargetMode="Externa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3.png"/><Relationship Id="rId5" Type="http://schemas.openxmlformats.org/officeDocument/2006/relationships/image" Target="../media/image17.jp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cap="none" dirty="0"/>
              <a:t>M</a:t>
            </a:r>
            <a:r>
              <a:rPr lang="en-GB" cap="none" dirty="0" smtClean="0"/>
              <a:t>eet the teacher</a:t>
            </a:r>
            <a:br>
              <a:rPr lang="en-GB" cap="none" dirty="0" smtClean="0"/>
            </a:br>
            <a:r>
              <a:rPr lang="en-GB" cap="none" dirty="0" smtClean="0"/>
              <a:t>Year 1</a:t>
            </a:r>
            <a:endParaRPr lang="en-GB" cap="none" dirty="0"/>
          </a:p>
        </p:txBody>
      </p:sp>
      <p:sp>
        <p:nvSpPr>
          <p:cNvPr id="3" name="Subtitle 2"/>
          <p:cNvSpPr>
            <a:spLocks noGrp="1"/>
          </p:cNvSpPr>
          <p:nvPr>
            <p:ph type="subTitle" idx="1"/>
          </p:nvPr>
        </p:nvSpPr>
        <p:spPr/>
        <p:txBody>
          <a:bodyPr/>
          <a:lstStyle/>
          <a:p>
            <a:endParaRPr lang="en-GB" dirty="0"/>
          </a:p>
        </p:txBody>
      </p:sp>
      <p:pic>
        <p:nvPicPr>
          <p:cNvPr id="4" name="Slide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872750" y="1481663"/>
            <a:ext cx="609600" cy="609600"/>
          </a:xfrm>
          <a:prstGeom prst="rect">
            <a:avLst/>
          </a:prstGeom>
        </p:spPr>
      </p:pic>
    </p:spTree>
    <p:extLst>
      <p:ext uri="{BB962C8B-B14F-4D97-AF65-F5344CB8AC3E}">
        <p14:creationId xmlns:p14="http://schemas.microsoft.com/office/powerpoint/2010/main" val="49152672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012"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Mrs Newman and Mrs </a:t>
            </a:r>
            <a:r>
              <a:rPr lang="en-GB" dirty="0" err="1" smtClean="0"/>
              <a:t>Hunjan</a:t>
            </a:r>
            <a:endParaRPr lang="en-GB" dirty="0"/>
          </a:p>
        </p:txBody>
      </p:sp>
      <p:sp>
        <p:nvSpPr>
          <p:cNvPr id="3" name="Content Placeholder 2"/>
          <p:cNvSpPr>
            <a:spLocks noGrp="1"/>
          </p:cNvSpPr>
          <p:nvPr>
            <p:ph idx="1"/>
          </p:nvPr>
        </p:nvSpPr>
        <p:spPr/>
        <p:txBody>
          <a:bodyPr/>
          <a:lstStyle/>
          <a:p>
            <a:r>
              <a:rPr lang="en-GB" dirty="0" smtClean="0"/>
              <a:t>Class teacher: Mrs Newman</a:t>
            </a:r>
          </a:p>
          <a:p>
            <a:r>
              <a:rPr lang="en-GB" dirty="0" smtClean="0"/>
              <a:t>Teaching assistant: Mrs </a:t>
            </a:r>
            <a:r>
              <a:rPr lang="en-GB" dirty="0" err="1" smtClean="0"/>
              <a:t>Hunjan</a:t>
            </a:r>
            <a:r>
              <a:rPr lang="en-GB" dirty="0" smtClean="0"/>
              <a:t> will support the children in the morning.</a:t>
            </a:r>
          </a:p>
          <a:p>
            <a:r>
              <a:rPr lang="en-GB" dirty="0" smtClean="0"/>
              <a:t>Mrs </a:t>
            </a:r>
            <a:r>
              <a:rPr lang="en-GB" dirty="0" smtClean="0"/>
              <a:t>Hodges</a:t>
            </a:r>
            <a:r>
              <a:rPr lang="en-GB" dirty="0" smtClean="0"/>
              <a:t> </a:t>
            </a:r>
            <a:r>
              <a:rPr lang="en-GB" dirty="0" smtClean="0"/>
              <a:t>will teach </a:t>
            </a:r>
            <a:r>
              <a:rPr lang="en-GB" dirty="0" smtClean="0"/>
              <a:t>every Friday morning and </a:t>
            </a:r>
            <a:r>
              <a:rPr lang="en-GB" dirty="0" smtClean="0"/>
              <a:t>some Tuesday afternoons</a:t>
            </a:r>
            <a:endParaRPr lang="en-GB" dirty="0"/>
          </a:p>
        </p:txBody>
      </p:sp>
      <p:pic>
        <p:nvPicPr>
          <p:cNvPr id="4" name="Picture 3" descr="Cartoon Teacher PNG Free Download | PNG All"/>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146" y="3175462"/>
            <a:ext cx="3682538" cy="3682538"/>
          </a:xfrm>
          <a:prstGeom prst="rect">
            <a:avLst/>
          </a:prstGeom>
        </p:spPr>
      </p:pic>
      <p:pic>
        <p:nvPicPr>
          <p:cNvPr id="5" name="Slide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02786" y="337794"/>
            <a:ext cx="609600" cy="609600"/>
          </a:xfrm>
          <a:prstGeom prst="rect">
            <a:avLst/>
          </a:prstGeom>
        </p:spPr>
      </p:pic>
    </p:spTree>
    <p:extLst>
      <p:ext uri="{BB962C8B-B14F-4D97-AF65-F5344CB8AC3E}">
        <p14:creationId xmlns:p14="http://schemas.microsoft.com/office/powerpoint/2010/main" val="284331349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208"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Reading </a:t>
            </a:r>
            <a:endParaRPr lang="en-GB" dirty="0"/>
          </a:p>
        </p:txBody>
      </p:sp>
      <p:sp>
        <p:nvSpPr>
          <p:cNvPr id="3" name="Content Placeholder 2"/>
          <p:cNvSpPr>
            <a:spLocks noGrp="1"/>
          </p:cNvSpPr>
          <p:nvPr>
            <p:ph idx="1"/>
          </p:nvPr>
        </p:nvSpPr>
        <p:spPr/>
        <p:txBody>
          <a:bodyPr/>
          <a:lstStyle/>
          <a:p>
            <a:r>
              <a:rPr lang="en-GB" dirty="0" smtClean="0"/>
              <a:t>Children are required to change their reading books independently. They have access to the reading book boxes in the morning and at the end of the day. They will be changed on a Monday with us.</a:t>
            </a:r>
          </a:p>
          <a:p>
            <a:r>
              <a:rPr lang="en-GB" dirty="0" smtClean="0"/>
              <a:t>All children will be heard by an adult at least once a week. </a:t>
            </a:r>
          </a:p>
          <a:p>
            <a:r>
              <a:rPr lang="en-GB" dirty="0" smtClean="0"/>
              <a:t>Parents/children are required to make entries in their reading record. These are checked by an adult at school. Three times a week entries earn a merit sticker!</a:t>
            </a:r>
          </a:p>
          <a:p>
            <a:r>
              <a:rPr lang="en-GB" dirty="0" smtClean="0"/>
              <a:t>All children are on reading books from our colour reading scheme.</a:t>
            </a:r>
          </a:p>
          <a:p>
            <a:r>
              <a:rPr lang="en-GB" dirty="0" smtClean="0"/>
              <a:t>If we feel a child is ready to move to the next colour bookband we may ask them to complete a comprehension activity. </a:t>
            </a:r>
          </a:p>
          <a:p>
            <a:r>
              <a:rPr lang="en-GB" dirty="0" smtClean="0"/>
              <a:t>Year One reading ‘key learning points’ state that a child must show an understanding and awareness of what they have read. </a:t>
            </a:r>
            <a:endParaRPr lang="en-GB" dirty="0"/>
          </a:p>
        </p:txBody>
      </p:sp>
      <p:pic>
        <p:nvPicPr>
          <p:cNvPr id="4" name="Picture 3" descr="Girls Read Readers A · Free image on Pixabay"/>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32967" y="317269"/>
            <a:ext cx="1594658" cy="1594658"/>
          </a:xfrm>
          <a:prstGeom prst="rect">
            <a:avLst/>
          </a:prstGeom>
        </p:spPr>
      </p:pic>
      <p:pic>
        <p:nvPicPr>
          <p:cNvPr id="5" name="Picture 4" descr="Read Book Students Study · Free image on Pixabay"/>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4409" y="317269"/>
            <a:ext cx="1661160" cy="1661160"/>
          </a:xfrm>
          <a:prstGeom prst="rect">
            <a:avLst/>
          </a:prstGeom>
        </p:spPr>
      </p:pic>
      <p:pic>
        <p:nvPicPr>
          <p:cNvPr id="6" name="Picture 5" descr="Your Blog - patiopair0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899072" y="5209766"/>
            <a:ext cx="1928553" cy="1342258"/>
          </a:xfrm>
          <a:prstGeom prst="rect">
            <a:avLst/>
          </a:prstGeom>
        </p:spPr>
      </p:pic>
      <p:pic>
        <p:nvPicPr>
          <p:cNvPr id="7" name="Slide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116291" y="337794"/>
            <a:ext cx="609600" cy="609600"/>
          </a:xfrm>
          <a:prstGeom prst="rect">
            <a:avLst/>
          </a:prstGeom>
        </p:spPr>
      </p:pic>
    </p:spTree>
    <p:extLst>
      <p:ext uri="{BB962C8B-B14F-4D97-AF65-F5344CB8AC3E}">
        <p14:creationId xmlns:p14="http://schemas.microsoft.com/office/powerpoint/2010/main" val="170480332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5055" fill="hold"/>
                                        <p:tgtEl>
                                          <p:spTgt spid="7"/>
                                        </p:tgtEl>
                                      </p:cBhvr>
                                    </p:cmd>
                                  </p:childTnLst>
                                </p:cTn>
                              </p:par>
                            </p:childTnLst>
                          </p:cTn>
                        </p:par>
                      </p:childTnLst>
                    </p:cTn>
                  </p:par>
                </p:childTnLst>
              </p:cTn>
              <p:nextCondLst>
                <p:cond evt="onClick" delay="0">
                  <p:tgtEl>
                    <p:spTgt spid="7"/>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Spelling / Handwriting</a:t>
            </a:r>
            <a:endParaRPr lang="en-GB" dirty="0"/>
          </a:p>
        </p:txBody>
      </p:sp>
      <p:sp>
        <p:nvSpPr>
          <p:cNvPr id="3" name="Content Placeholder 2"/>
          <p:cNvSpPr>
            <a:spLocks noGrp="1"/>
          </p:cNvSpPr>
          <p:nvPr>
            <p:ph idx="1"/>
          </p:nvPr>
        </p:nvSpPr>
        <p:spPr/>
        <p:txBody>
          <a:bodyPr/>
          <a:lstStyle/>
          <a:p>
            <a:r>
              <a:rPr lang="en-GB" dirty="0" smtClean="0"/>
              <a:t>At the front of their English homework book you will find a list of the Year 1 common exception words. Pupils are required to read and write these words by the end of year 1. The children will be tested on these words throughout the year. </a:t>
            </a:r>
          </a:p>
          <a:p>
            <a:r>
              <a:rPr lang="en-GB" dirty="0" smtClean="0"/>
              <a:t>Children are required to form all letters correctly. They are encouraged to focus on their pencil grip and should follow the school’s letter formation sheet.</a:t>
            </a:r>
          </a:p>
          <a:p>
            <a:endParaRPr lang="en-GB" dirty="0"/>
          </a:p>
        </p:txBody>
      </p:sp>
      <p:pic>
        <p:nvPicPr>
          <p:cNvPr id="4" name="Picture 3" descr="Aye, I'm tellin' ya: NB 1 &amp; 2 - Revising the Alphabet"/>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12426" y="3840481"/>
            <a:ext cx="2549236" cy="2549236"/>
          </a:xfrm>
          <a:prstGeom prst="rect">
            <a:avLst/>
          </a:prstGeom>
        </p:spPr>
      </p:pic>
      <p:pic>
        <p:nvPicPr>
          <p:cNvPr id="5" name="Slide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019906" y="439189"/>
            <a:ext cx="609600" cy="609600"/>
          </a:xfrm>
          <a:prstGeom prst="rect">
            <a:avLst/>
          </a:prstGeom>
        </p:spPr>
      </p:pic>
    </p:spTree>
    <p:extLst>
      <p:ext uri="{BB962C8B-B14F-4D97-AF65-F5344CB8AC3E}">
        <p14:creationId xmlns:p14="http://schemas.microsoft.com/office/powerpoint/2010/main" val="135386622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9173"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Spellings</a:t>
            </a:r>
            <a:endParaRPr lang="en-GB" dirty="0"/>
          </a:p>
        </p:txBody>
      </p:sp>
      <p:pic>
        <p:nvPicPr>
          <p:cNvPr id="4" name="Content Placeholder 3"/>
          <p:cNvPicPr>
            <a:picLocks noGrp="1" noChangeAspect="1"/>
          </p:cNvPicPr>
          <p:nvPr>
            <p:ph idx="1"/>
          </p:nvPr>
        </p:nvPicPr>
        <p:blipFill>
          <a:blip r:embed="rId2"/>
          <a:stretch>
            <a:fillRect/>
          </a:stretch>
        </p:blipFill>
        <p:spPr>
          <a:xfrm>
            <a:off x="3120591" y="2103438"/>
            <a:ext cx="5950818" cy="3932237"/>
          </a:xfrm>
          <a:prstGeom prst="rect">
            <a:avLst/>
          </a:prstGeom>
        </p:spPr>
      </p:pic>
      <p:pic>
        <p:nvPicPr>
          <p:cNvPr id="5" name="Picture 4" descr="EOI and Communication: The English Spelling &amp; Alphabet"/>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25928" y="298565"/>
            <a:ext cx="1533525" cy="1905000"/>
          </a:xfrm>
          <a:prstGeom prst="rect">
            <a:avLst/>
          </a:prstGeom>
        </p:spPr>
      </p:pic>
    </p:spTree>
    <p:extLst>
      <p:ext uri="{BB962C8B-B14F-4D97-AF65-F5344CB8AC3E}">
        <p14:creationId xmlns:p14="http://schemas.microsoft.com/office/powerpoint/2010/main" val="9316968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Handwriting</a:t>
            </a:r>
            <a:endParaRPr lang="en-GB" dirty="0"/>
          </a:p>
        </p:txBody>
      </p:sp>
      <p:pic>
        <p:nvPicPr>
          <p:cNvPr id="4" name="Content Placeholder 3"/>
          <p:cNvPicPr>
            <a:picLocks noGrp="1" noChangeAspect="1"/>
          </p:cNvPicPr>
          <p:nvPr>
            <p:ph idx="1"/>
          </p:nvPr>
        </p:nvPicPr>
        <p:blipFill>
          <a:blip r:embed="rId2"/>
          <a:stretch>
            <a:fillRect/>
          </a:stretch>
        </p:blipFill>
        <p:spPr>
          <a:xfrm>
            <a:off x="1191760" y="1953809"/>
            <a:ext cx="3457555" cy="3932237"/>
          </a:xfrm>
          <a:prstGeom prst="rect">
            <a:avLst/>
          </a:prstGeom>
        </p:spPr>
      </p:pic>
      <p:pic>
        <p:nvPicPr>
          <p:cNvPr id="5" name="Picture 4" descr="Pratham Books: Children and Creative Writ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07876" y="2068703"/>
            <a:ext cx="4505498" cy="3505841"/>
          </a:xfrm>
          <a:prstGeom prst="rect">
            <a:avLst/>
          </a:prstGeom>
        </p:spPr>
      </p:pic>
    </p:spTree>
    <p:extLst>
      <p:ext uri="{BB962C8B-B14F-4D97-AF65-F5344CB8AC3E}">
        <p14:creationId xmlns:p14="http://schemas.microsoft.com/office/powerpoint/2010/main" val="13922396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Homework</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HOMEWORK WILL START THE WEEK BEGINNING </a:t>
            </a:r>
            <a:r>
              <a:rPr lang="en-GB" dirty="0" smtClean="0"/>
              <a:t>15/9/25</a:t>
            </a:r>
            <a:endParaRPr lang="en-GB" dirty="0" smtClean="0"/>
          </a:p>
          <a:p>
            <a:r>
              <a:rPr lang="en-GB" dirty="0" smtClean="0"/>
              <a:t>Children will receive two pieces of homework to complete per week. </a:t>
            </a:r>
          </a:p>
          <a:p>
            <a:r>
              <a:rPr lang="en-GB" dirty="0" smtClean="0"/>
              <a:t>One phonics activity in their English homework book. This will reinforce sounds covered throughout the week. </a:t>
            </a:r>
          </a:p>
          <a:p>
            <a:r>
              <a:rPr lang="en-GB" dirty="0" smtClean="0"/>
              <a:t>One maths worksheet in their Maths homework book. This will reinforce learning covered throughout the week. </a:t>
            </a:r>
          </a:p>
          <a:p>
            <a:r>
              <a:rPr lang="en-GB" dirty="0" smtClean="0"/>
              <a:t>You will also find a topic grid in their English homework book. They are welcome to complete one of these activities as an additional piece of homework. </a:t>
            </a:r>
          </a:p>
          <a:p>
            <a:r>
              <a:rPr lang="en-GB" dirty="0" smtClean="0"/>
              <a:t>Practice </a:t>
            </a:r>
            <a:r>
              <a:rPr lang="en-US" dirty="0"/>
              <a:t>list of Year One spellings </a:t>
            </a:r>
            <a:r>
              <a:rPr lang="en-US" dirty="0" smtClean="0"/>
              <a:t>in the front of the homework book.</a:t>
            </a:r>
          </a:p>
          <a:p>
            <a:r>
              <a:rPr lang="en-US" dirty="0" smtClean="0"/>
              <a:t>There </a:t>
            </a:r>
            <a:r>
              <a:rPr lang="en-US" dirty="0"/>
              <a:t>will also be a phonics parents sheet related to the sound the children are learning that week posted on the class page on the website.</a:t>
            </a:r>
            <a:endParaRPr lang="en-GB" dirty="0" smtClean="0"/>
          </a:p>
          <a:p>
            <a:r>
              <a:rPr lang="en-GB" dirty="0" smtClean="0"/>
              <a:t>English homework: Handed out on Tuesday. Returned the following Monday. </a:t>
            </a:r>
          </a:p>
          <a:p>
            <a:r>
              <a:rPr lang="en-GB" dirty="0" smtClean="0"/>
              <a:t>Maths homework: Handed out on Thursday. Returned on Monday. </a:t>
            </a:r>
          </a:p>
          <a:p>
            <a:r>
              <a:rPr lang="en-GB" dirty="0" smtClean="0"/>
              <a:t>Please speak to Mrs Newman if you have any questions about homework. </a:t>
            </a:r>
            <a:endParaRPr lang="en-US" dirty="0"/>
          </a:p>
        </p:txBody>
      </p:sp>
      <p:pic>
        <p:nvPicPr>
          <p:cNvPr id="4" name="Picture 3" descr="Search Results book"/>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17826" y="364552"/>
            <a:ext cx="2130598" cy="1738568"/>
          </a:xfrm>
          <a:prstGeom prst="rect">
            <a:avLst/>
          </a:prstGeom>
        </p:spPr>
      </p:pic>
    </p:spTree>
    <p:extLst>
      <p:ext uri="{BB962C8B-B14F-4D97-AF65-F5344CB8AC3E}">
        <p14:creationId xmlns:p14="http://schemas.microsoft.com/office/powerpoint/2010/main" val="3929645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Website</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Please visit our school website for further information. </a:t>
            </a:r>
          </a:p>
          <a:p>
            <a:r>
              <a:rPr lang="en-GB" dirty="0" smtClean="0"/>
              <a:t>On our Year 1 class web page you will find:</a:t>
            </a:r>
          </a:p>
          <a:p>
            <a:r>
              <a:rPr lang="en-GB" dirty="0" smtClean="0"/>
              <a:t>Curriculum letters</a:t>
            </a:r>
          </a:p>
          <a:p>
            <a:r>
              <a:rPr lang="en-GB" dirty="0" smtClean="0"/>
              <a:t>Homework grids</a:t>
            </a:r>
          </a:p>
          <a:p>
            <a:r>
              <a:rPr lang="en-GB" dirty="0" smtClean="0"/>
              <a:t>Links to useful websites</a:t>
            </a:r>
          </a:p>
          <a:p>
            <a:r>
              <a:rPr lang="en-GB" dirty="0" smtClean="0"/>
              <a:t>Phonic parent help sheets</a:t>
            </a:r>
          </a:p>
          <a:p>
            <a:r>
              <a:rPr lang="en-GB" dirty="0" smtClean="0"/>
              <a:t>Photographs</a:t>
            </a:r>
          </a:p>
          <a:p>
            <a:r>
              <a:rPr lang="en-GB" dirty="0" smtClean="0"/>
              <a:t>E-safety </a:t>
            </a:r>
            <a:r>
              <a:rPr lang="en-GB" dirty="0" smtClean="0"/>
              <a:t>– please refer to this for support in monitoring children's use</a:t>
            </a:r>
          </a:p>
          <a:p>
            <a:r>
              <a:rPr lang="en-GB" dirty="0" smtClean="0"/>
              <a:t>Our behaviour policy is on here alongside any others you may want </a:t>
            </a:r>
            <a:endParaRPr lang="en-GB" dirty="0" smtClean="0"/>
          </a:p>
          <a:p>
            <a:pPr marL="0" indent="0">
              <a:buNone/>
            </a:pPr>
            <a:r>
              <a:rPr lang="en-GB" dirty="0"/>
              <a:t> </a:t>
            </a:r>
            <a:r>
              <a:rPr lang="en-GB" dirty="0" smtClean="0"/>
              <a:t>   </a:t>
            </a:r>
            <a:r>
              <a:rPr lang="en-GB" dirty="0" smtClean="0"/>
              <a:t>to </a:t>
            </a:r>
            <a:r>
              <a:rPr lang="en-GB" dirty="0" smtClean="0"/>
              <a:t>see</a:t>
            </a:r>
          </a:p>
          <a:p>
            <a:pPr marL="0" indent="0">
              <a:buNone/>
            </a:pPr>
            <a:r>
              <a:rPr lang="en-GB" dirty="0">
                <a:hlinkClick r:id="rId4"/>
              </a:rPr>
              <a:t>https://www.oak-cottage.solihull.sch.uk</a:t>
            </a:r>
            <a:r>
              <a:rPr lang="en-GB" dirty="0" smtClean="0">
                <a:hlinkClick r:id="rId4"/>
              </a:rPr>
              <a:t>/</a:t>
            </a:r>
            <a:endParaRPr lang="en-GB" dirty="0" smtClean="0"/>
          </a:p>
          <a:p>
            <a:pPr marL="0" indent="0">
              <a:buNone/>
            </a:pPr>
            <a:endParaRPr lang="en-GB" dirty="0"/>
          </a:p>
        </p:txBody>
      </p:sp>
      <p:pic>
        <p:nvPicPr>
          <p:cNvPr id="5" name="Slide 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522720" y="475038"/>
            <a:ext cx="609600" cy="609600"/>
          </a:xfrm>
          <a:prstGeom prst="rect">
            <a:avLst/>
          </a:prstGeom>
        </p:spPr>
      </p:pic>
      <p:pic>
        <p:nvPicPr>
          <p:cNvPr id="4" name="Picture 3"/>
          <p:cNvPicPr>
            <a:picLocks noChangeAspect="1"/>
          </p:cNvPicPr>
          <p:nvPr/>
        </p:nvPicPr>
        <p:blipFill>
          <a:blip r:embed="rId6"/>
          <a:stretch>
            <a:fillRect/>
          </a:stretch>
        </p:blipFill>
        <p:spPr>
          <a:xfrm>
            <a:off x="6630296" y="232245"/>
            <a:ext cx="5307177" cy="3652825"/>
          </a:xfrm>
          <a:prstGeom prst="rect">
            <a:avLst/>
          </a:prstGeom>
        </p:spPr>
      </p:pic>
      <p:pic>
        <p:nvPicPr>
          <p:cNvPr id="7" name="Picture 6"/>
          <p:cNvPicPr>
            <a:picLocks noChangeAspect="1"/>
          </p:cNvPicPr>
          <p:nvPr/>
        </p:nvPicPr>
        <p:blipFill>
          <a:blip r:embed="rId7"/>
          <a:stretch>
            <a:fillRect/>
          </a:stretch>
        </p:blipFill>
        <p:spPr>
          <a:xfrm>
            <a:off x="6630295" y="3811512"/>
            <a:ext cx="5307177" cy="2970188"/>
          </a:xfrm>
          <a:prstGeom prst="rect">
            <a:avLst/>
          </a:prstGeom>
        </p:spPr>
      </p:pic>
    </p:spTree>
    <p:extLst>
      <p:ext uri="{BB962C8B-B14F-4D97-AF65-F5344CB8AC3E}">
        <p14:creationId xmlns:p14="http://schemas.microsoft.com/office/powerpoint/2010/main" val="10267818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2844"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dirty="0" smtClean="0"/>
              <a:t>Topics </a:t>
            </a:r>
            <a:endParaRPr lang="en-GB" dirty="0"/>
          </a:p>
        </p:txBody>
      </p:sp>
      <p:sp>
        <p:nvSpPr>
          <p:cNvPr id="3" name="Content Placeholder 2"/>
          <p:cNvSpPr>
            <a:spLocks noGrp="1"/>
          </p:cNvSpPr>
          <p:nvPr>
            <p:ph idx="1"/>
          </p:nvPr>
        </p:nvSpPr>
        <p:spPr/>
        <p:txBody>
          <a:bodyPr/>
          <a:lstStyle/>
          <a:p>
            <a:r>
              <a:rPr lang="en-GB" b="1" u="sng" dirty="0" smtClean="0"/>
              <a:t>Each half term Year 1 will cover a new theme/topic. </a:t>
            </a:r>
          </a:p>
          <a:p>
            <a:r>
              <a:rPr lang="en-GB" dirty="0" smtClean="0"/>
              <a:t>Autumn half term One: A Toy Story</a:t>
            </a:r>
          </a:p>
          <a:p>
            <a:r>
              <a:rPr lang="en-GB" dirty="0" smtClean="0"/>
              <a:t>Autumn half term Two: Magnificent Monarchs </a:t>
            </a:r>
          </a:p>
          <a:p>
            <a:r>
              <a:rPr lang="en-GB" dirty="0" smtClean="0"/>
              <a:t>Spring half term One: Dinosaur Detectives</a:t>
            </a:r>
          </a:p>
          <a:p>
            <a:r>
              <a:rPr lang="en-GB" dirty="0" smtClean="0"/>
              <a:t>Spring half term Two: Rain or shine</a:t>
            </a:r>
          </a:p>
          <a:p>
            <a:r>
              <a:rPr lang="en-GB" dirty="0" smtClean="0"/>
              <a:t>Summer half term One: Trees </a:t>
            </a:r>
            <a:r>
              <a:rPr lang="en-GB" dirty="0" err="1" smtClean="0"/>
              <a:t>Trees</a:t>
            </a:r>
            <a:r>
              <a:rPr lang="en-GB" dirty="0" smtClean="0"/>
              <a:t> Everywhere</a:t>
            </a:r>
          </a:p>
          <a:p>
            <a:r>
              <a:rPr lang="en-GB" dirty="0" smtClean="0"/>
              <a:t>Summer half term Two: Road Trip Rio </a:t>
            </a:r>
          </a:p>
          <a:p>
            <a:endParaRPr lang="en-GB" dirty="0"/>
          </a:p>
          <a:p>
            <a:r>
              <a:rPr lang="en-GB" dirty="0" smtClean="0"/>
              <a:t>All information regarding individual subjects and lesson coverage can be found on the curriculum letter. </a:t>
            </a:r>
            <a:endParaRPr lang="en-GB" dirty="0"/>
          </a:p>
        </p:txBody>
      </p:sp>
      <p:pic>
        <p:nvPicPr>
          <p:cNvPr id="4" name="Picture 3" descr="Free vector graphic: Animal, Cartoon, Comic, Dinosaur ..."/>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43645" y="261102"/>
            <a:ext cx="1563110" cy="1692390"/>
          </a:xfrm>
          <a:prstGeom prst="rect">
            <a:avLst/>
          </a:prstGeom>
        </p:spPr>
      </p:pic>
      <p:pic>
        <p:nvPicPr>
          <p:cNvPr id="5" name="Picture 4" descr="Free Stock photo of Big Ben Tower and London Eye ..."/>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6927" y="334242"/>
            <a:ext cx="1619250" cy="1619250"/>
          </a:xfrm>
          <a:prstGeom prst="rect">
            <a:avLst/>
          </a:prstGeom>
        </p:spPr>
      </p:pic>
      <p:pic>
        <p:nvPicPr>
          <p:cNvPr id="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74309" y="497697"/>
            <a:ext cx="609600" cy="609600"/>
          </a:xfrm>
          <a:prstGeom prst="rect">
            <a:avLst/>
          </a:prstGeom>
        </p:spPr>
      </p:pic>
    </p:spTree>
    <p:extLst>
      <p:ext uri="{BB962C8B-B14F-4D97-AF65-F5344CB8AC3E}">
        <p14:creationId xmlns:p14="http://schemas.microsoft.com/office/powerpoint/2010/main" val="36657232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4900"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Lesson structure</a:t>
            </a:r>
            <a:endParaRPr lang="en-GB" dirty="0"/>
          </a:p>
        </p:txBody>
      </p:sp>
      <p:sp>
        <p:nvSpPr>
          <p:cNvPr id="3" name="Content Placeholder 2"/>
          <p:cNvSpPr>
            <a:spLocks noGrp="1"/>
          </p:cNvSpPr>
          <p:nvPr>
            <p:ph idx="1"/>
          </p:nvPr>
        </p:nvSpPr>
        <p:spPr/>
        <p:txBody>
          <a:bodyPr/>
          <a:lstStyle/>
          <a:p>
            <a:r>
              <a:rPr lang="en-GB" dirty="0" smtClean="0"/>
              <a:t>During the morning children will complete one writing activity. We are encouraging pupils to focus on using their phonics, letter formation and sentence structure. Children also have the opportunity to complete phonic and spelling activities and guided reading.</a:t>
            </a:r>
          </a:p>
          <a:p>
            <a:r>
              <a:rPr lang="en-GB" dirty="0" smtClean="0"/>
              <a:t>Children will also complete one focused maths activity per day. They are encouraged to concentrate on number formation. </a:t>
            </a:r>
          </a:p>
          <a:p>
            <a:r>
              <a:rPr lang="en-GB" dirty="0" smtClean="0"/>
              <a:t>Afternoons consist of: phonics, History, Geography, Science, computing, PE, Art, Music, handwriting, RE and PSHE lessons. </a:t>
            </a:r>
            <a:endParaRPr lang="en-GB" dirty="0"/>
          </a:p>
        </p:txBody>
      </p:sp>
      <p:pic>
        <p:nvPicPr>
          <p:cNvPr id="4" name="Picture 3" descr="Court rules for Ariz. in English learner case | Voxitatis Blo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55311" y="357447"/>
            <a:ext cx="2594079" cy="1456636"/>
          </a:xfrm>
          <a:prstGeom prst="rect">
            <a:avLst/>
          </a:prstGeom>
        </p:spPr>
      </p:pic>
    </p:spTree>
    <p:extLst>
      <p:ext uri="{BB962C8B-B14F-4D97-AF65-F5344CB8AC3E}">
        <p14:creationId xmlns:p14="http://schemas.microsoft.com/office/powerpoint/2010/main" val="29068996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chemeClr val="tx1"/>
                </a:solidFill>
              </a:rPr>
              <a:t>Communication</a:t>
            </a:r>
          </a:p>
        </p:txBody>
      </p:sp>
      <p:sp>
        <p:nvSpPr>
          <p:cNvPr id="3" name="Content Placeholder 2"/>
          <p:cNvSpPr>
            <a:spLocks noGrp="1"/>
          </p:cNvSpPr>
          <p:nvPr>
            <p:ph idx="1"/>
          </p:nvPr>
        </p:nvSpPr>
        <p:spPr/>
        <p:txBody>
          <a:bodyPr/>
          <a:lstStyle/>
          <a:p>
            <a:pPr marL="36900" indent="0">
              <a:buNone/>
            </a:pPr>
            <a:endParaRPr lang="en-GB" dirty="0">
              <a:solidFill>
                <a:schemeClr val="bg1"/>
              </a:solidFill>
            </a:endParaRPr>
          </a:p>
          <a:p>
            <a:pPr marL="36900" indent="0">
              <a:buNone/>
            </a:pPr>
            <a:r>
              <a:rPr lang="en-GB" dirty="0" smtClean="0"/>
              <a:t>Please </a:t>
            </a:r>
            <a:r>
              <a:rPr lang="en-GB" dirty="0"/>
              <a:t>contact the office via phone or email and I will contact you as soon as I am able. </a:t>
            </a:r>
          </a:p>
          <a:p>
            <a:pPr marL="36900" indent="0">
              <a:buNone/>
            </a:pPr>
            <a:r>
              <a:rPr lang="en-GB" dirty="0"/>
              <a:t>I am happy to briefly speak at the door should you have a quick question </a:t>
            </a:r>
            <a:r>
              <a:rPr lang="en-GB" dirty="0" smtClean="0"/>
              <a:t>in the morning, home time is much easier!  </a:t>
            </a:r>
          </a:p>
          <a:p>
            <a:pPr marL="36900" indent="0">
              <a:buNone/>
            </a:pPr>
            <a:endParaRPr lang="en-GB" dirty="0"/>
          </a:p>
          <a:p>
            <a:pPr marL="36900" indent="0">
              <a:buNone/>
            </a:pPr>
            <a:r>
              <a:rPr lang="en-GB" dirty="0" smtClean="0"/>
              <a:t>REMEMBER PE KITS ARE TO BE WORN ALL DAY ON A MONDAY AND TUESDAY</a:t>
            </a:r>
          </a:p>
          <a:p>
            <a:pPr marL="36900" indent="0">
              <a:buNone/>
            </a:pPr>
            <a:r>
              <a:rPr lang="en-GB" dirty="0" smtClean="0"/>
              <a:t>Only water in the water bottles please. </a:t>
            </a:r>
          </a:p>
          <a:p>
            <a:pPr marL="36900" indent="0">
              <a:buNone/>
            </a:pPr>
            <a:r>
              <a:rPr lang="en-GB" dirty="0" smtClean="0"/>
              <a:t>No earrings are allowed to be worn at any time</a:t>
            </a:r>
            <a:r>
              <a:rPr lang="en-GB" dirty="0" smtClean="0"/>
              <a:t>.</a:t>
            </a:r>
          </a:p>
          <a:p>
            <a:pPr marL="36900" indent="0">
              <a:buNone/>
            </a:pPr>
            <a:r>
              <a:rPr lang="en-GB" dirty="0" smtClean="0"/>
              <a:t>No nail varnish is to be worn.</a:t>
            </a:r>
            <a:endParaRPr lang="en-GB" dirty="0"/>
          </a:p>
          <a:p>
            <a:endParaRPr lang="en-GB" dirty="0"/>
          </a:p>
        </p:txBody>
      </p:sp>
    </p:spTree>
    <p:extLst>
      <p:ext uri="{BB962C8B-B14F-4D97-AF65-F5344CB8AC3E}">
        <p14:creationId xmlns:p14="http://schemas.microsoft.com/office/powerpoint/2010/main" val="6104266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60427" y="697773"/>
            <a:ext cx="10058400" cy="1371600"/>
          </a:xfrm>
        </p:spPr>
        <p:txBody>
          <a:bodyPr>
            <a:normAutofit fontScale="90000"/>
          </a:bodyPr>
          <a:lstStyle/>
          <a:p>
            <a:r>
              <a:rPr lang="en-GB" dirty="0"/>
              <a:t>Volunteering</a:t>
            </a:r>
            <a:br>
              <a:rPr lang="en-GB" dirty="0"/>
            </a:br>
            <a:r>
              <a:rPr lang="en-GB" dirty="0" smtClean="0"/>
              <a:t>  </a:t>
            </a:r>
            <a:endParaRPr lang="en-GB" dirty="0"/>
          </a:p>
        </p:txBody>
      </p:sp>
      <p:pic>
        <p:nvPicPr>
          <p:cNvPr id="4" name="Content Placeholder 3"/>
          <p:cNvPicPr>
            <a:picLocks noGrp="1" noChangeAspect="1"/>
          </p:cNvPicPr>
          <p:nvPr>
            <p:ph idx="1"/>
          </p:nvPr>
        </p:nvPicPr>
        <p:blipFill>
          <a:blip r:embed="rId2"/>
          <a:stretch>
            <a:fillRect/>
          </a:stretch>
        </p:blipFill>
        <p:spPr>
          <a:xfrm>
            <a:off x="429012" y="447756"/>
            <a:ext cx="2883658" cy="1871634"/>
          </a:xfrm>
          <a:prstGeom prst="rect">
            <a:avLst/>
          </a:prstGeom>
        </p:spPr>
      </p:pic>
      <p:sp>
        <p:nvSpPr>
          <p:cNvPr id="5" name="Rectangle 4"/>
          <p:cNvSpPr/>
          <p:nvPr/>
        </p:nvSpPr>
        <p:spPr>
          <a:xfrm>
            <a:off x="3955444" y="1630090"/>
            <a:ext cx="6096000" cy="4801314"/>
          </a:xfrm>
          <a:prstGeom prst="rect">
            <a:avLst/>
          </a:prstGeom>
        </p:spPr>
        <p:txBody>
          <a:bodyPr>
            <a:spAutoFit/>
          </a:bodyPr>
          <a:lstStyle/>
          <a:p>
            <a:r>
              <a:rPr lang="en-GB" dirty="0"/>
              <a:t>If you want to volunteer, either in the classroom or on a trip,  email the office with a request</a:t>
            </a:r>
            <a:r>
              <a:rPr lang="en-GB" dirty="0" smtClean="0"/>
              <a:t>. </a:t>
            </a:r>
          </a:p>
          <a:p>
            <a:endParaRPr lang="en-GB" dirty="0"/>
          </a:p>
          <a:p>
            <a:r>
              <a:rPr lang="en-GB" dirty="0" smtClean="0"/>
              <a:t>We will have three trips – Toys (in school), All things wild and Botanical Gardens</a:t>
            </a:r>
            <a:endParaRPr lang="en-GB" dirty="0"/>
          </a:p>
          <a:p>
            <a:endParaRPr lang="en-GB" altLang="en-US" dirty="0" smtClean="0"/>
          </a:p>
          <a:p>
            <a:r>
              <a:rPr lang="en-GB" altLang="en-US" dirty="0" smtClean="0"/>
              <a:t>We need help with readers.</a:t>
            </a:r>
          </a:p>
          <a:p>
            <a:endParaRPr lang="en-GB" altLang="en-US" dirty="0" smtClean="0"/>
          </a:p>
          <a:p>
            <a:r>
              <a:rPr lang="en-GB" altLang="en-US" dirty="0" smtClean="0"/>
              <a:t>We need help on D&amp;T afternoons.</a:t>
            </a:r>
          </a:p>
          <a:p>
            <a:endParaRPr lang="en-GB" altLang="en-US" dirty="0" smtClean="0"/>
          </a:p>
          <a:p>
            <a:r>
              <a:rPr lang="en-GB" altLang="en-US" dirty="0" smtClean="0"/>
              <a:t>If you have a skill you want to utilise – tell us!</a:t>
            </a:r>
          </a:p>
          <a:p>
            <a:r>
              <a:rPr lang="en-GB" altLang="en-US" dirty="0" smtClean="0"/>
              <a:t> </a:t>
            </a:r>
            <a:endParaRPr lang="en-GB" altLang="en-US" dirty="0"/>
          </a:p>
          <a:p>
            <a:r>
              <a:rPr lang="en-GB" altLang="en-US" dirty="0"/>
              <a:t>DBS – Disclosure and Barring Service</a:t>
            </a:r>
          </a:p>
          <a:p>
            <a:endParaRPr lang="en-GB" altLang="en-US" dirty="0"/>
          </a:p>
          <a:p>
            <a:r>
              <a:rPr lang="en-GB" altLang="en-US" dirty="0"/>
              <a:t>Link on school website in parents section</a:t>
            </a:r>
          </a:p>
          <a:p>
            <a:endParaRPr lang="en-GB" altLang="en-US" dirty="0" smtClean="0"/>
          </a:p>
          <a:p>
            <a:r>
              <a:rPr lang="en-GB" altLang="en-US" dirty="0" smtClean="0"/>
              <a:t>Your DBS needs to be kept valid by coming into school at least once every three months.</a:t>
            </a:r>
            <a:endParaRPr lang="en-GB" altLang="en-US" dirty="0"/>
          </a:p>
        </p:txBody>
      </p:sp>
    </p:spTree>
    <p:extLst>
      <p:ext uri="{BB962C8B-B14F-4D97-AF65-F5344CB8AC3E}">
        <p14:creationId xmlns:p14="http://schemas.microsoft.com/office/powerpoint/2010/main" val="134735262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TM03457510[[fn=Savon]]</Template>
  <TotalTime>270</TotalTime>
  <Words>759</Words>
  <Application>Microsoft Office PowerPoint</Application>
  <PresentationFormat>Widescreen</PresentationFormat>
  <Paragraphs>79</Paragraphs>
  <Slides>12</Slides>
  <Notes>0</Notes>
  <HiddenSlides>0</HiddenSlides>
  <MMClips>6</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Century Gothic</vt:lpstr>
      <vt:lpstr>Garamond</vt:lpstr>
      <vt:lpstr>Savon</vt:lpstr>
      <vt:lpstr>Meet the teacher Year 1</vt:lpstr>
      <vt:lpstr>Mrs Newman and Mrs Hunjan</vt:lpstr>
      <vt:lpstr>Reading </vt:lpstr>
      <vt:lpstr>Spelling / Handwriting</vt:lpstr>
      <vt:lpstr>Spellings</vt:lpstr>
      <vt:lpstr>Handwriting</vt:lpstr>
      <vt:lpstr>Homework</vt:lpstr>
      <vt:lpstr>Website</vt:lpstr>
      <vt:lpstr>Topics </vt:lpstr>
      <vt:lpstr>Lesson structure</vt:lpstr>
      <vt:lpstr>Communication</vt:lpstr>
      <vt:lpstr>Volunteering   </vt:lpstr>
    </vt:vector>
  </TitlesOfParts>
  <Company>SMBC Education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 Year 1</dc:title>
  <dc:creator>Ruth Bayley</dc:creator>
  <cp:lastModifiedBy>Jane Newman</cp:lastModifiedBy>
  <cp:revision>20</cp:revision>
  <dcterms:created xsi:type="dcterms:W3CDTF">2020-09-21T14:41:09Z</dcterms:created>
  <dcterms:modified xsi:type="dcterms:W3CDTF">2025-09-02T15:57:44Z</dcterms:modified>
</cp:coreProperties>
</file>